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embeddedFontLst>
    <p:embeddedFont>
      <p:font typeface="Century Gothic" panose="020B0502020202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npuf3mO4jGeEAwYmt5+h03nwmN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4788300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8527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77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39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11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0832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8409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601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9072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0680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688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11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69265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805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0438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3020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1871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605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4832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476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7246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65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821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4164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842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257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ímdia" type="title">
  <p:cSld name="TITLE">
    <p:spTree>
      <p:nvGrpSpPr>
        <p:cNvPr id="1" name="Shape 13"/>
        <p:cNvGrpSpPr/>
        <p:nvPr/>
      </p:nvGrpSpPr>
      <p:grpSpPr>
        <a:xfrm>
          <a:off x="0" y="0"/>
          <a:ext cx="0" cy="0"/>
          <a:chOff x="0" y="0"/>
          <a:chExt cx="0" cy="0"/>
        </a:xfrm>
      </p:grpSpPr>
      <p:sp>
        <p:nvSpPr>
          <p:cNvPr id="14" name="Google Shape;14;p27"/>
          <p:cNvSpPr/>
          <p:nvPr/>
        </p:nvSpPr>
        <p:spPr>
          <a:xfrm>
            <a:off x="1" y="0"/>
            <a:ext cx="12192000" cy="6858000"/>
          </a:xfrm>
          <a:prstGeom prst="rect">
            <a:avLst/>
          </a:prstGeom>
          <a:blipFill rotWithShape="1">
            <a:blip r:embed="rId2">
              <a:alphaModFix amt="45000"/>
            </a:blip>
            <a:tile tx="-31750" ty="-120650" sx="100000" sy="100000" flip="xy"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7"/>
          <p:cNvSpPr/>
          <p:nvPr/>
        </p:nvSpPr>
        <p:spPr>
          <a:xfrm>
            <a:off x="1307870" y="1267730"/>
            <a:ext cx="9576262" cy="4307950"/>
          </a:xfrm>
          <a:prstGeom prst="rect">
            <a:avLst/>
          </a:prstGeom>
          <a:solidFill>
            <a:schemeClr val="lt1"/>
          </a:solidFill>
          <a:ln w="9525" cap="flat" cmpd="sng">
            <a:solidFill>
              <a:srgbClr val="FEFEFE"/>
            </a:solidFill>
            <a:prstDash val="solid"/>
            <a:round/>
            <a:headEnd type="none" w="sm" len="sm"/>
            <a:tailEnd type="none" w="sm" len="sm"/>
          </a:ln>
          <a:effectLst>
            <a:outerShdw blurRad="635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7"/>
          <p:cNvSpPr/>
          <p:nvPr/>
        </p:nvSpPr>
        <p:spPr>
          <a:xfrm>
            <a:off x="1447801" y="1411615"/>
            <a:ext cx="9296400" cy="403477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7"/>
          <p:cNvSpPr/>
          <p:nvPr/>
        </p:nvSpPr>
        <p:spPr>
          <a:xfrm>
            <a:off x="5135880" y="1267730"/>
            <a:ext cx="1920240" cy="731520"/>
          </a:xfrm>
          <a:prstGeom prst="rect">
            <a:avLst/>
          </a:prstGeom>
          <a:solidFill>
            <a:schemeClr val="accent1"/>
          </a:solidFill>
          <a:ln>
            <a:noFill/>
          </a:ln>
          <a:effectLst>
            <a:outerShdw blurRad="50800" dist="127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 name="Google Shape;18;p27"/>
          <p:cNvGrpSpPr/>
          <p:nvPr/>
        </p:nvGrpSpPr>
        <p:grpSpPr>
          <a:xfrm>
            <a:off x="5250180" y="1267730"/>
            <a:ext cx="1691640" cy="645295"/>
            <a:chOff x="5318306" y="1386268"/>
            <a:chExt cx="1567331" cy="645295"/>
          </a:xfrm>
        </p:grpSpPr>
        <p:cxnSp>
          <p:nvCxnSpPr>
            <p:cNvPr id="19" name="Google Shape;19;p27"/>
            <p:cNvCxnSpPr/>
            <p:nvPr/>
          </p:nvCxnSpPr>
          <p:spPr>
            <a:xfrm>
              <a:off x="5318306" y="1386268"/>
              <a:ext cx="0" cy="64008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20" name="Google Shape;20;p27"/>
            <p:cNvCxnSpPr/>
            <p:nvPr/>
          </p:nvCxnSpPr>
          <p:spPr>
            <a:xfrm>
              <a:off x="6885637" y="1386268"/>
              <a:ext cx="0" cy="64008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21" name="Google Shape;21;p27"/>
            <p:cNvCxnSpPr/>
            <p:nvPr/>
          </p:nvCxnSpPr>
          <p:spPr>
            <a:xfrm>
              <a:off x="5318306" y="2031563"/>
              <a:ext cx="1567331" cy="0"/>
            </a:xfrm>
            <a:prstGeom prst="straightConnector1">
              <a:avLst/>
            </a:prstGeom>
            <a:solidFill>
              <a:srgbClr val="FEFEFE"/>
            </a:solidFill>
            <a:ln w="9525" cap="flat" cmpd="sng">
              <a:solidFill>
                <a:srgbClr val="FFFFFF"/>
              </a:solidFill>
              <a:prstDash val="solid"/>
              <a:miter lim="800000"/>
              <a:headEnd type="none" w="sm" len="sm"/>
              <a:tailEnd type="none" w="sm" len="sm"/>
            </a:ln>
          </p:spPr>
        </p:cxnSp>
      </p:grpSp>
      <p:sp>
        <p:nvSpPr>
          <p:cNvPr id="22" name="Google Shape;22;p27"/>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b="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600"/>
              <a:buNone/>
              <a:defRPr sz="1600">
                <a:solidFill>
                  <a:schemeClr val="lt2"/>
                </a:solidFill>
              </a:defRPr>
            </a:lvl1pPr>
            <a:lvl2pPr lvl="1" algn="ctr">
              <a:lnSpc>
                <a:spcPct val="100000"/>
              </a:lnSpc>
              <a:spcBef>
                <a:spcPts val="500"/>
              </a:spcBef>
              <a:spcAft>
                <a:spcPts val="0"/>
              </a:spcAft>
              <a:buSzPts val="1600"/>
              <a:buNone/>
              <a:defRPr sz="1600"/>
            </a:lvl2pPr>
            <a:lvl3pPr lvl="2" algn="ctr">
              <a:lnSpc>
                <a:spcPct val="100000"/>
              </a:lnSpc>
              <a:spcBef>
                <a:spcPts val="500"/>
              </a:spcBef>
              <a:spcAft>
                <a:spcPts val="0"/>
              </a:spcAft>
              <a:buSzPts val="1600"/>
              <a:buNone/>
              <a:defRPr sz="1600"/>
            </a:lvl3pPr>
            <a:lvl4pPr lvl="3" algn="ctr">
              <a:lnSpc>
                <a:spcPct val="100000"/>
              </a:lnSpc>
              <a:spcBef>
                <a:spcPts val="500"/>
              </a:spcBef>
              <a:spcAft>
                <a:spcPts val="0"/>
              </a:spcAft>
              <a:buSzPts val="1600"/>
              <a:buNone/>
              <a:defRPr sz="1600"/>
            </a:lvl4pPr>
            <a:lvl5pPr lvl="4" algn="ctr">
              <a:lnSpc>
                <a:spcPct val="100000"/>
              </a:lnSpc>
              <a:spcBef>
                <a:spcPts val="500"/>
              </a:spcBef>
              <a:spcAft>
                <a:spcPts val="0"/>
              </a:spcAft>
              <a:buSzPts val="1600"/>
              <a:buNone/>
              <a:defRPr sz="1600"/>
            </a:lvl5pPr>
            <a:lvl6pPr lvl="5" algn="ctr">
              <a:lnSpc>
                <a:spcPct val="100000"/>
              </a:lnSpc>
              <a:spcBef>
                <a:spcPts val="500"/>
              </a:spcBef>
              <a:spcAft>
                <a:spcPts val="0"/>
              </a:spcAft>
              <a:buSzPts val="1600"/>
              <a:buNone/>
              <a:defRPr sz="1600"/>
            </a:lvl6pPr>
            <a:lvl7pPr lvl="6" algn="ctr">
              <a:lnSpc>
                <a:spcPct val="100000"/>
              </a:lnSpc>
              <a:spcBef>
                <a:spcPts val="500"/>
              </a:spcBef>
              <a:spcAft>
                <a:spcPts val="0"/>
              </a:spcAft>
              <a:buSzPts val="1600"/>
              <a:buNone/>
              <a:defRPr sz="1600"/>
            </a:lvl7pPr>
            <a:lvl8pPr lvl="7" algn="ctr">
              <a:lnSpc>
                <a:spcPct val="100000"/>
              </a:lnSpc>
              <a:spcBef>
                <a:spcPts val="500"/>
              </a:spcBef>
              <a:spcAft>
                <a:spcPts val="0"/>
              </a:spcAft>
              <a:buSzPts val="1600"/>
              <a:buNone/>
              <a:defRPr sz="1600"/>
            </a:lvl8pPr>
            <a:lvl9pPr lvl="8" algn="ctr">
              <a:lnSpc>
                <a:spcPct val="100000"/>
              </a:lnSpc>
              <a:spcBef>
                <a:spcPts val="500"/>
              </a:spcBef>
              <a:spcAft>
                <a:spcPts val="0"/>
              </a:spcAft>
              <a:buSzPts val="1600"/>
              <a:buNone/>
              <a:defRPr sz="1600"/>
            </a:lvl9pPr>
          </a:lstStyle>
          <a:p>
            <a:endParaRPr/>
          </a:p>
        </p:txBody>
      </p:sp>
      <p:sp>
        <p:nvSpPr>
          <p:cNvPr id="24" name="Google Shape;24;p27"/>
          <p:cNvSpPr txBox="1">
            <a:spLocks noGrp="1"/>
          </p:cNvSpPr>
          <p:nvPr>
            <p:ph type="dt" idx="10"/>
          </p:nvPr>
        </p:nvSpPr>
        <p:spPr>
          <a:xfrm>
            <a:off x="5318760" y="1341255"/>
            <a:ext cx="1554480" cy="527213"/>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1453896" y="5212080"/>
            <a:ext cx="5905500"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8606919" y="5212080"/>
            <a:ext cx="2111881"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 és tartalom" type="obj">
  <p:cSld name="OBJECT">
    <p:bg>
      <p:bgPr>
        <a:solidFill>
          <a:schemeClr val="lt1"/>
        </a:solidFill>
        <a:effectLst/>
      </p:bgPr>
    </p:bg>
    <p:spTree>
      <p:nvGrpSpPr>
        <p:cNvPr id="1" name="Shape 27"/>
        <p:cNvGrpSpPr/>
        <p:nvPr/>
      </p:nvGrpSpPr>
      <p:grpSpPr>
        <a:xfrm>
          <a:off x="0" y="0"/>
          <a:ext cx="0" cy="0"/>
          <a:chOff x="0" y="0"/>
          <a:chExt cx="0" cy="0"/>
        </a:xfrm>
      </p:grpSpPr>
      <p:sp>
        <p:nvSpPr>
          <p:cNvPr id="28" name="Google Shape;28;p28"/>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900"/>
              </a:spcBef>
              <a:spcAft>
                <a:spcPts val="0"/>
              </a:spcAft>
              <a:buSzPts val="1800"/>
              <a:buChar char="•"/>
              <a:defRPr sz="1800"/>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30" name="Google Shape;30;p28"/>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8"/>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zakaszfejléc" type="secHead">
  <p:cSld name="SECTION_HEADER">
    <p:spTree>
      <p:nvGrpSpPr>
        <p:cNvPr id="1" name="Shape 33"/>
        <p:cNvGrpSpPr/>
        <p:nvPr/>
      </p:nvGrpSpPr>
      <p:grpSpPr>
        <a:xfrm>
          <a:off x="0" y="0"/>
          <a:ext cx="0" cy="0"/>
          <a:chOff x="0" y="0"/>
          <a:chExt cx="0" cy="0"/>
        </a:xfrm>
      </p:grpSpPr>
      <p:sp>
        <p:nvSpPr>
          <p:cNvPr id="34" name="Google Shape;34;p29"/>
          <p:cNvSpPr/>
          <p:nvPr/>
        </p:nvSpPr>
        <p:spPr>
          <a:xfrm>
            <a:off x="0" y="0"/>
            <a:ext cx="12192000" cy="6858000"/>
          </a:xfrm>
          <a:prstGeom prst="rect">
            <a:avLst/>
          </a:prstGeom>
          <a:blipFill rotWithShape="1">
            <a:blip r:embed="rId2">
              <a:alphaModFix amt="40000"/>
            </a:blip>
            <a:tile tx="-31750" ty="-120650" sx="100000" sy="100000" flip="xy" algn="tl"/>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29"/>
          <p:cNvSpPr/>
          <p:nvPr/>
        </p:nvSpPr>
        <p:spPr>
          <a:xfrm>
            <a:off x="1307870" y="1267730"/>
            <a:ext cx="9576262" cy="4307950"/>
          </a:xfrm>
          <a:prstGeom prst="rect">
            <a:avLst/>
          </a:prstGeom>
          <a:solidFill>
            <a:schemeClr val="lt1"/>
          </a:solidFill>
          <a:ln w="9525" cap="flat" cmpd="sng">
            <a:solidFill>
              <a:srgbClr val="FEFEFE"/>
            </a:solidFill>
            <a:prstDash val="solid"/>
            <a:round/>
            <a:headEnd type="none" w="sm" len="sm"/>
            <a:tailEnd type="none" w="sm" len="sm"/>
          </a:ln>
          <a:effectLst>
            <a:outerShdw blurRad="635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29"/>
          <p:cNvSpPr/>
          <p:nvPr/>
        </p:nvSpPr>
        <p:spPr>
          <a:xfrm>
            <a:off x="1447801" y="1411615"/>
            <a:ext cx="9296400" cy="403477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9"/>
          <p:cNvSpPr/>
          <p:nvPr/>
        </p:nvSpPr>
        <p:spPr>
          <a:xfrm>
            <a:off x="5135880" y="1267730"/>
            <a:ext cx="1920240" cy="731520"/>
          </a:xfrm>
          <a:prstGeom prst="rect">
            <a:avLst/>
          </a:prstGeom>
          <a:solidFill>
            <a:schemeClr val="accent1"/>
          </a:solidFill>
          <a:ln>
            <a:noFill/>
          </a:ln>
          <a:effectLst>
            <a:outerShdw blurRad="50800" dist="127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8" name="Google Shape;38;p29"/>
          <p:cNvGrpSpPr/>
          <p:nvPr/>
        </p:nvGrpSpPr>
        <p:grpSpPr>
          <a:xfrm>
            <a:off x="5250180" y="1267730"/>
            <a:ext cx="1691640" cy="645295"/>
            <a:chOff x="5318306" y="1386268"/>
            <a:chExt cx="1567331" cy="645295"/>
          </a:xfrm>
        </p:grpSpPr>
        <p:cxnSp>
          <p:nvCxnSpPr>
            <p:cNvPr id="39" name="Google Shape;39;p29"/>
            <p:cNvCxnSpPr/>
            <p:nvPr/>
          </p:nvCxnSpPr>
          <p:spPr>
            <a:xfrm>
              <a:off x="5318306" y="1386268"/>
              <a:ext cx="0" cy="64008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40" name="Google Shape;40;p29"/>
            <p:cNvCxnSpPr/>
            <p:nvPr/>
          </p:nvCxnSpPr>
          <p:spPr>
            <a:xfrm>
              <a:off x="6885637" y="1386268"/>
              <a:ext cx="0" cy="640080"/>
            </a:xfrm>
            <a:prstGeom prst="straightConnector1">
              <a:avLst/>
            </a:prstGeom>
            <a:solidFill>
              <a:srgbClr val="FEFEFE"/>
            </a:solidFill>
            <a:ln w="9525" cap="flat" cmpd="sng">
              <a:solidFill>
                <a:srgbClr val="FFFFFF"/>
              </a:solidFill>
              <a:prstDash val="solid"/>
              <a:miter lim="800000"/>
              <a:headEnd type="none" w="sm" len="sm"/>
              <a:tailEnd type="none" w="sm" len="sm"/>
            </a:ln>
          </p:spPr>
        </p:cxnSp>
        <p:cxnSp>
          <p:nvCxnSpPr>
            <p:cNvPr id="41" name="Google Shape;41;p29"/>
            <p:cNvCxnSpPr/>
            <p:nvPr/>
          </p:nvCxnSpPr>
          <p:spPr>
            <a:xfrm>
              <a:off x="5318306" y="2031563"/>
              <a:ext cx="1567331" cy="0"/>
            </a:xfrm>
            <a:prstGeom prst="straightConnector1">
              <a:avLst/>
            </a:prstGeom>
            <a:solidFill>
              <a:srgbClr val="FEFEFE"/>
            </a:solidFill>
            <a:ln w="9525" cap="flat" cmpd="sng">
              <a:solidFill>
                <a:srgbClr val="FFFFFF"/>
              </a:solidFill>
              <a:prstDash val="solid"/>
              <a:miter lim="800000"/>
              <a:headEnd type="none" w="sm" len="sm"/>
              <a:tailEnd type="none" w="sm" len="sm"/>
            </a:ln>
          </p:spPr>
        </p:cxnSp>
      </p:grpSp>
      <p:sp>
        <p:nvSpPr>
          <p:cNvPr id="42" name="Google Shape;42;p29"/>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chemeClr val="lt1"/>
              </a:buClr>
              <a:buSzPts val="7200"/>
              <a:buFont typeface="Century Gothic"/>
              <a:buNone/>
              <a:defRPr sz="7200" b="0" cap="none">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900"/>
              </a:spcBef>
              <a:spcAft>
                <a:spcPts val="0"/>
              </a:spcAft>
              <a:buSzPts val="1600"/>
              <a:buNone/>
              <a:defRPr sz="1600">
                <a:solidFill>
                  <a:schemeClr val="lt2"/>
                </a:solidFill>
              </a:defRPr>
            </a:lvl1pPr>
            <a:lvl2pPr marL="914400" lvl="1" indent="-228600" algn="l">
              <a:lnSpc>
                <a:spcPct val="100000"/>
              </a:lnSpc>
              <a:spcBef>
                <a:spcPts val="500"/>
              </a:spcBef>
              <a:spcAft>
                <a:spcPts val="0"/>
              </a:spcAft>
              <a:buSzPts val="1600"/>
              <a:buNone/>
              <a:defRPr sz="1600">
                <a:solidFill>
                  <a:schemeClr val="lt1"/>
                </a:solidFill>
              </a:defRPr>
            </a:lvl2pPr>
            <a:lvl3pPr marL="1371600" lvl="2" indent="-228600" algn="l">
              <a:lnSpc>
                <a:spcPct val="100000"/>
              </a:lnSpc>
              <a:spcBef>
                <a:spcPts val="500"/>
              </a:spcBef>
              <a:spcAft>
                <a:spcPts val="0"/>
              </a:spcAft>
              <a:buSzPts val="1600"/>
              <a:buNone/>
              <a:defRPr sz="1600">
                <a:solidFill>
                  <a:schemeClr val="lt1"/>
                </a:solidFill>
              </a:defRPr>
            </a:lvl3pPr>
            <a:lvl4pPr marL="1828800" lvl="3" indent="-228600" algn="l">
              <a:lnSpc>
                <a:spcPct val="100000"/>
              </a:lnSpc>
              <a:spcBef>
                <a:spcPts val="500"/>
              </a:spcBef>
              <a:spcAft>
                <a:spcPts val="0"/>
              </a:spcAft>
              <a:buSzPts val="1400"/>
              <a:buNone/>
              <a:defRPr sz="1400">
                <a:solidFill>
                  <a:schemeClr val="lt1"/>
                </a:solidFill>
              </a:defRPr>
            </a:lvl4pPr>
            <a:lvl5pPr marL="2286000" lvl="4" indent="-228600" algn="l">
              <a:lnSpc>
                <a:spcPct val="100000"/>
              </a:lnSpc>
              <a:spcBef>
                <a:spcPts val="500"/>
              </a:spcBef>
              <a:spcAft>
                <a:spcPts val="0"/>
              </a:spcAft>
              <a:buSzPts val="1400"/>
              <a:buNone/>
              <a:defRPr sz="1400">
                <a:solidFill>
                  <a:schemeClr val="lt1"/>
                </a:solidFill>
              </a:defRPr>
            </a:lvl5pPr>
            <a:lvl6pPr marL="2743200" lvl="5" indent="-228600" algn="l">
              <a:lnSpc>
                <a:spcPct val="100000"/>
              </a:lnSpc>
              <a:spcBef>
                <a:spcPts val="500"/>
              </a:spcBef>
              <a:spcAft>
                <a:spcPts val="0"/>
              </a:spcAft>
              <a:buSzPts val="1400"/>
              <a:buNone/>
              <a:defRPr sz="1400">
                <a:solidFill>
                  <a:schemeClr val="lt1"/>
                </a:solidFill>
              </a:defRPr>
            </a:lvl6pPr>
            <a:lvl7pPr marL="3200400" lvl="6" indent="-228600" algn="l">
              <a:lnSpc>
                <a:spcPct val="100000"/>
              </a:lnSpc>
              <a:spcBef>
                <a:spcPts val="500"/>
              </a:spcBef>
              <a:spcAft>
                <a:spcPts val="0"/>
              </a:spcAft>
              <a:buSzPts val="1400"/>
              <a:buNone/>
              <a:defRPr sz="1400">
                <a:solidFill>
                  <a:schemeClr val="lt1"/>
                </a:solidFill>
              </a:defRPr>
            </a:lvl7pPr>
            <a:lvl8pPr marL="3657600" lvl="7" indent="-228600" algn="l">
              <a:lnSpc>
                <a:spcPct val="100000"/>
              </a:lnSpc>
              <a:spcBef>
                <a:spcPts val="500"/>
              </a:spcBef>
              <a:spcAft>
                <a:spcPts val="0"/>
              </a:spcAft>
              <a:buSzPts val="1400"/>
              <a:buNone/>
              <a:defRPr sz="1400">
                <a:solidFill>
                  <a:schemeClr val="lt1"/>
                </a:solidFill>
              </a:defRPr>
            </a:lvl8pPr>
            <a:lvl9pPr marL="4114800" lvl="8" indent="-228600" algn="l">
              <a:lnSpc>
                <a:spcPct val="100000"/>
              </a:lnSpc>
              <a:spcBef>
                <a:spcPts val="500"/>
              </a:spcBef>
              <a:spcAft>
                <a:spcPts val="0"/>
              </a:spcAft>
              <a:buSzPts val="1400"/>
              <a:buNone/>
              <a:defRPr sz="1400">
                <a:solidFill>
                  <a:schemeClr val="lt1"/>
                </a:solidFill>
              </a:defRPr>
            </a:lvl9pPr>
          </a:lstStyle>
          <a:p>
            <a:endParaRPr/>
          </a:p>
        </p:txBody>
      </p:sp>
      <p:sp>
        <p:nvSpPr>
          <p:cNvPr id="44" name="Google Shape;44;p29"/>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sz="13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9"/>
          <p:cNvSpPr txBox="1">
            <a:spLocks noGrp="1"/>
          </p:cNvSpPr>
          <p:nvPr>
            <p:ph type="ftr" idx="11"/>
          </p:nvPr>
        </p:nvSpPr>
        <p:spPr>
          <a:xfrm>
            <a:off x="1453896" y="5212080"/>
            <a:ext cx="5907024" cy="228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9"/>
          <p:cNvSpPr txBox="1">
            <a:spLocks noGrp="1"/>
          </p:cNvSpPr>
          <p:nvPr>
            <p:ph type="sldNum" idx="12"/>
          </p:nvPr>
        </p:nvSpPr>
        <p:spPr>
          <a:xfrm>
            <a:off x="8604504" y="5212080"/>
            <a:ext cx="2112264" cy="2286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7"/>
        <p:cNvGrpSpPr/>
        <p:nvPr/>
      </p:nvGrpSpPr>
      <p:grpSpPr>
        <a:xfrm>
          <a:off x="0" y="0"/>
          <a:ext cx="0" cy="0"/>
          <a:chOff x="0" y="0"/>
          <a:chExt cx="0" cy="0"/>
        </a:xfrm>
      </p:grpSpPr>
      <p:sp>
        <p:nvSpPr>
          <p:cNvPr id="48" name="Google Shape;48;p30"/>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0"/>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0"/>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52"/>
        <p:cNvGrpSpPr/>
        <p:nvPr/>
      </p:nvGrpSpPr>
      <p:grpSpPr>
        <a:xfrm>
          <a:off x="0" y="0"/>
          <a:ext cx="0" cy="0"/>
          <a:chOff x="0" y="0"/>
          <a:chExt cx="0" cy="0"/>
        </a:xfrm>
      </p:grpSpPr>
      <p:sp>
        <p:nvSpPr>
          <p:cNvPr id="53" name="Google Shape;53;p31"/>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1"/>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1"/>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artalomrész képaláírással" type="objTx">
  <p:cSld name="OBJECT_WITH_CAPTION_TEXT">
    <p:spTree>
      <p:nvGrpSpPr>
        <p:cNvPr id="1" name="Shape 56"/>
        <p:cNvGrpSpPr/>
        <p:nvPr/>
      </p:nvGrpSpPr>
      <p:grpSpPr>
        <a:xfrm>
          <a:off x="0" y="0"/>
          <a:ext cx="0" cy="0"/>
          <a:chOff x="0" y="0"/>
          <a:chExt cx="0" cy="0"/>
        </a:xfrm>
      </p:grpSpPr>
      <p:sp>
        <p:nvSpPr>
          <p:cNvPr id="57" name="Google Shape;57;p32"/>
          <p:cNvSpPr/>
          <p:nvPr/>
        </p:nvSpPr>
        <p:spPr>
          <a:xfrm>
            <a:off x="234693" y="237744"/>
            <a:ext cx="8633081" cy="6382512"/>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32"/>
          <p:cNvSpPr/>
          <p:nvPr/>
        </p:nvSpPr>
        <p:spPr>
          <a:xfrm>
            <a:off x="371856" y="374904"/>
            <a:ext cx="8353044" cy="6108192"/>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2"/>
          <p:cNvSpPr/>
          <p:nvPr/>
        </p:nvSpPr>
        <p:spPr>
          <a:xfrm>
            <a:off x="9020386" y="237744"/>
            <a:ext cx="2926080" cy="638251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32"/>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800"/>
              <a:buFont typeface="Century Gothic"/>
              <a:buNone/>
              <a:defRPr sz="2800" b="0" cap="none">
                <a:solidFill>
                  <a:schemeClr val="dk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2"/>
          <p:cNvSpPr txBox="1">
            <a:spLocks noGrp="1"/>
          </p:cNvSpPr>
          <p:nvPr>
            <p:ph type="body" idx="1"/>
          </p:nvPr>
        </p:nvSpPr>
        <p:spPr>
          <a:xfrm>
            <a:off x="790575" y="704850"/>
            <a:ext cx="7562850" cy="5143500"/>
          </a:xfrm>
          <a:prstGeom prst="rect">
            <a:avLst/>
          </a:prstGeom>
          <a:noFill/>
          <a:ln>
            <a:noFill/>
          </a:ln>
        </p:spPr>
        <p:txBody>
          <a:bodyPr spcFirstLastPara="1" wrap="square" lIns="91425" tIns="45700" rIns="91425" bIns="45700" anchor="t" anchorCtr="0">
            <a:noAutofit/>
          </a:bodyPr>
          <a:lstStyle>
            <a:lvl1pPr marL="457200" lvl="0" indent="-349250" algn="l">
              <a:lnSpc>
                <a:spcPct val="100000"/>
              </a:lnSpc>
              <a:spcBef>
                <a:spcPts val="900"/>
              </a:spcBef>
              <a:spcAft>
                <a:spcPts val="0"/>
              </a:spcAft>
              <a:buSzPts val="1900"/>
              <a:buChar char="•"/>
              <a:defRPr sz="19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62" name="Google Shape;62;p32"/>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800"/>
              </a:spcBef>
              <a:spcAft>
                <a:spcPts val="0"/>
              </a:spcAft>
              <a:buSzPts val="1400"/>
              <a:buNone/>
              <a:defRPr sz="1400">
                <a:solidFill>
                  <a:schemeClr val="dk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63" name="Google Shape;63;p32"/>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3439158" y="6214535"/>
            <a:ext cx="5184648" cy="25603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hu-HU"/>
              <a:t>‹#›</a:t>
            </a:fld>
            <a:endParaRPr/>
          </a:p>
        </p:txBody>
      </p:sp>
      <p:sp>
        <p:nvSpPr>
          <p:cNvPr id="66" name="Google Shape;66;p32"/>
          <p:cNvSpPr/>
          <p:nvPr/>
        </p:nvSpPr>
        <p:spPr>
          <a:xfrm>
            <a:off x="9157546" y="374904"/>
            <a:ext cx="2651760" cy="6108192"/>
          </a:xfrm>
          <a:prstGeom prst="rect">
            <a:avLst/>
          </a:prstGeom>
          <a:noFill/>
          <a:ln w="9525" cap="sq" cmpd="sng">
            <a:solidFill>
              <a:srgbClr val="FEFEF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Kép képaláírással" type="picTx">
  <p:cSld name="PICTURE_WITH_CAPTION_TEXT">
    <p:spTree>
      <p:nvGrpSpPr>
        <p:cNvPr id="1" name="Shape 67"/>
        <p:cNvGrpSpPr/>
        <p:nvPr/>
      </p:nvGrpSpPr>
      <p:grpSpPr>
        <a:xfrm>
          <a:off x="0" y="0"/>
          <a:ext cx="0" cy="0"/>
          <a:chOff x="0" y="0"/>
          <a:chExt cx="0" cy="0"/>
        </a:xfrm>
      </p:grpSpPr>
      <p:sp>
        <p:nvSpPr>
          <p:cNvPr id="68" name="Google Shape;68;p33"/>
          <p:cNvSpPr/>
          <p:nvPr/>
        </p:nvSpPr>
        <p:spPr>
          <a:xfrm>
            <a:off x="9020386" y="237744"/>
            <a:ext cx="2926080" cy="6382512"/>
          </a:xfrm>
          <a:prstGeom prst="rect">
            <a:avLst/>
          </a:prstGeom>
          <a:solidFill>
            <a:schemeClr val="lt1"/>
          </a:solidFill>
          <a:ln w="9525" cap="sq" cmpd="sng">
            <a:solidFill>
              <a:srgbClr val="BFBFB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33"/>
          <p:cNvSpPr/>
          <p:nvPr/>
        </p:nvSpPr>
        <p:spPr>
          <a:xfrm>
            <a:off x="9157546" y="374904"/>
            <a:ext cx="2651760" cy="6108192"/>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33"/>
          <p:cNvSpPr txBox="1">
            <a:spLocks noGrp="1"/>
          </p:cNvSpPr>
          <p:nvPr>
            <p:ph type="title"/>
          </p:nvPr>
        </p:nvSpPr>
        <p:spPr>
          <a:xfrm>
            <a:off x="9296400" y="603504"/>
            <a:ext cx="2432304" cy="164592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2800"/>
              <a:buFont typeface="Century Gothic"/>
              <a:buNone/>
              <a:defRPr sz="2800" b="0">
                <a:solidFill>
                  <a:schemeClr val="lt1"/>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a:spLocks noGrp="1"/>
          </p:cNvSpPr>
          <p:nvPr>
            <p:ph type="pic" idx="2"/>
          </p:nvPr>
        </p:nvSpPr>
        <p:spPr>
          <a:xfrm>
            <a:off x="228599" y="237744"/>
            <a:ext cx="8601076" cy="6382512"/>
          </a:xfrm>
          <a:prstGeom prst="rect">
            <a:avLst/>
          </a:prstGeom>
          <a:solidFill>
            <a:srgbClr val="808080"/>
          </a:solidFill>
          <a:ln>
            <a:noFill/>
          </a:ln>
        </p:spPr>
        <p:txBody>
          <a:bodyPr spcFirstLastPara="1" wrap="square" lIns="91425" tIns="45700" rIns="91425" bIns="45700" anchor="t" anchorCtr="0">
            <a:noAutofit/>
          </a:bodyPr>
          <a:lstStyle>
            <a:lvl1pPr marR="0" lvl="0" algn="l" rtl="0">
              <a:lnSpc>
                <a:spcPct val="100000"/>
              </a:lnSpc>
              <a:spcBef>
                <a:spcPts val="900"/>
              </a:spcBef>
              <a:spcAft>
                <a:spcPts val="0"/>
              </a:spcAft>
              <a:buClr>
                <a:srgbClr val="EEEAE2"/>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500"/>
              </a:spcBef>
              <a:spcAft>
                <a:spcPts val="0"/>
              </a:spcAft>
              <a:buClr>
                <a:srgbClr val="EEEAE2"/>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500"/>
              </a:spcBef>
              <a:spcAft>
                <a:spcPts val="0"/>
              </a:spcAft>
              <a:buClr>
                <a:srgbClr val="EEEAE2"/>
              </a:buClr>
              <a:buSzPts val="2400"/>
              <a:buFont typeface="Arial"/>
              <a:buNone/>
              <a:defRPr sz="24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500"/>
              </a:spcBef>
              <a:spcAft>
                <a:spcPts val="0"/>
              </a:spcAft>
              <a:buClr>
                <a:srgbClr val="EEEAE2"/>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500"/>
              </a:spcBef>
              <a:spcAft>
                <a:spcPts val="0"/>
              </a:spcAft>
              <a:buClr>
                <a:srgbClr val="EEEAE2"/>
              </a:buClr>
              <a:buSzPts val="2000"/>
              <a:buFont typeface="Arial"/>
              <a:buNone/>
              <a:defRPr sz="20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500"/>
              </a:spcBef>
              <a:spcAft>
                <a:spcPts val="0"/>
              </a:spcAft>
              <a:buClr>
                <a:srgbClr val="EEEAE2"/>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500"/>
              </a:spcBef>
              <a:spcAft>
                <a:spcPts val="0"/>
              </a:spcAft>
              <a:buClr>
                <a:srgbClr val="EEEAE2"/>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500"/>
              </a:spcBef>
              <a:spcAft>
                <a:spcPts val="0"/>
              </a:spcAft>
              <a:buClr>
                <a:srgbClr val="EEEAE2"/>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500"/>
              </a:spcBef>
              <a:spcAft>
                <a:spcPts val="0"/>
              </a:spcAft>
              <a:buClr>
                <a:srgbClr val="EEEAE2"/>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2" name="Google Shape;72;p33"/>
          <p:cNvSpPr txBox="1">
            <a:spLocks noGrp="1"/>
          </p:cNvSpPr>
          <p:nvPr>
            <p:ph type="body" idx="1"/>
          </p:nvPr>
        </p:nvSpPr>
        <p:spPr>
          <a:xfrm>
            <a:off x="9296400" y="2286000"/>
            <a:ext cx="2432304" cy="3502152"/>
          </a:xfrm>
          <a:prstGeom prst="rect">
            <a:avLst/>
          </a:prstGeom>
          <a:noFill/>
          <a:ln>
            <a:noFill/>
          </a:ln>
        </p:spPr>
        <p:txBody>
          <a:bodyPr spcFirstLastPara="1" wrap="square" lIns="91425" tIns="45700" rIns="91425" bIns="45700" anchor="t" anchorCtr="0">
            <a:noAutofit/>
          </a:bodyPr>
          <a:lstStyle>
            <a:lvl1pPr marL="457200" lvl="0" indent="-228600" algn="l">
              <a:lnSpc>
                <a:spcPct val="110000"/>
              </a:lnSpc>
              <a:spcBef>
                <a:spcPts val="800"/>
              </a:spcBef>
              <a:spcAft>
                <a:spcPts val="0"/>
              </a:spcAft>
              <a:buSzPts val="1400"/>
              <a:buNone/>
              <a:defRPr sz="1400">
                <a:solidFill>
                  <a:schemeClr val="lt1"/>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73" name="Google Shape;73;p33"/>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3"/>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1000">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3"/>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76"/>
        <p:cNvGrpSpPr/>
        <p:nvPr/>
      </p:nvGrpSpPr>
      <p:grpSpPr>
        <a:xfrm>
          <a:off x="0" y="0"/>
          <a:ext cx="0" cy="0"/>
          <a:chOff x="0" y="0"/>
          <a:chExt cx="0" cy="0"/>
        </a:xfrm>
      </p:grpSpPr>
      <p:sp>
        <p:nvSpPr>
          <p:cNvPr id="77" name="Google Shape;77;p3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4"/>
          <p:cNvSpPr txBox="1">
            <a:spLocks noGrp="1"/>
          </p:cNvSpPr>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79" name="Google Shape;79;p34"/>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4"/>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4"/>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82"/>
        <p:cNvGrpSpPr/>
        <p:nvPr/>
      </p:nvGrpSpPr>
      <p:grpSpPr>
        <a:xfrm>
          <a:off x="0" y="0"/>
          <a:ext cx="0" cy="0"/>
          <a:chOff x="0" y="0"/>
          <a:chExt cx="0" cy="0"/>
        </a:xfrm>
      </p:grpSpPr>
      <p:sp>
        <p:nvSpPr>
          <p:cNvPr id="83" name="Google Shape;83;p35"/>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5"/>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85" name="Google Shape;85;p35"/>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5"/>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5"/>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p:nvPr/>
        </p:nvSpPr>
        <p:spPr>
          <a:xfrm>
            <a:off x="234696" y="237744"/>
            <a:ext cx="11722608" cy="6382512"/>
          </a:xfrm>
          <a:prstGeom prst="rect">
            <a:avLst/>
          </a:prstGeom>
          <a:solidFill>
            <a:schemeClr val="lt1"/>
          </a:solidFill>
          <a:ln w="9525" cap="flat" cmpd="sng">
            <a:solidFill>
              <a:srgbClr val="BFBF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26"/>
          <p:cNvSpPr/>
          <p:nvPr/>
        </p:nvSpPr>
        <p:spPr>
          <a:xfrm>
            <a:off x="371856" y="374904"/>
            <a:ext cx="11448288" cy="6108192"/>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2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4800"/>
              <a:buFont typeface="Century Gothic"/>
              <a:buNone/>
              <a:defRPr sz="48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6"/>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900"/>
              </a:spcBef>
              <a:spcAft>
                <a:spcPts val="0"/>
              </a:spcAft>
              <a:buClr>
                <a:srgbClr val="EEEAE2"/>
              </a:buClr>
              <a:buSzPts val="1800"/>
              <a:buFont typeface="Arial"/>
              <a:buChar char="•"/>
              <a:defRPr sz="1800" b="0" i="0" u="none" strike="noStrike" cap="none">
                <a:solidFill>
                  <a:schemeClr val="lt1"/>
                </a:solidFill>
                <a:latin typeface="Century Gothic"/>
                <a:ea typeface="Century Gothic"/>
                <a:cs typeface="Century Gothic"/>
                <a:sym typeface="Century Gothic"/>
              </a:defRPr>
            </a:lvl1pPr>
            <a:lvl2pPr marL="914400" marR="0" lvl="1" indent="-330200" algn="l" rtl="0">
              <a:lnSpc>
                <a:spcPct val="100000"/>
              </a:lnSpc>
              <a:spcBef>
                <a:spcPts val="500"/>
              </a:spcBef>
              <a:spcAft>
                <a:spcPts val="0"/>
              </a:spcAft>
              <a:buClr>
                <a:srgbClr val="EEEAE2"/>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L="1371600" marR="0" lvl="2" indent="-317500" algn="l" rtl="0">
              <a:lnSpc>
                <a:spcPct val="100000"/>
              </a:lnSpc>
              <a:spcBef>
                <a:spcPts val="500"/>
              </a:spcBef>
              <a:spcAft>
                <a:spcPts val="0"/>
              </a:spcAft>
              <a:buClr>
                <a:srgbClr val="EEEAE2"/>
              </a:buClr>
              <a:buSzPts val="1400"/>
              <a:buFont typeface="Arial"/>
              <a:buChar char="•"/>
              <a:defRPr sz="1400" b="0" i="0" u="none" strike="noStrike" cap="none">
                <a:solidFill>
                  <a:schemeClr val="lt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rgbClr val="EEEAE2"/>
              </a:buClr>
              <a:buSzPts val="1400"/>
              <a:buFont typeface="Arial"/>
              <a:buChar char="•"/>
              <a:defRPr sz="1400" b="0" i="0" u="none" strike="noStrike" cap="none">
                <a:solidFill>
                  <a:schemeClr val="lt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rgbClr val="EEEAE2"/>
              </a:buClr>
              <a:buSzPts val="1400"/>
              <a:buFont typeface="Arial"/>
              <a:buChar char="•"/>
              <a:defRPr sz="1400" b="0" i="0" u="none" strike="noStrike" cap="none">
                <a:solidFill>
                  <a:schemeClr val="lt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EEEAE2"/>
              </a:buClr>
              <a:buSzPts val="1400"/>
              <a:buFont typeface="Arial"/>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EEEAE2"/>
              </a:buClr>
              <a:buSzPts val="1400"/>
              <a:buFont typeface="Arial"/>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EEEAE2"/>
              </a:buClr>
              <a:buSzPts val="1400"/>
              <a:buFont typeface="Arial"/>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EEEAE2"/>
              </a:buClr>
              <a:buSzPts val="1400"/>
              <a:buFont typeface="Arial"/>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0" name="Google Shape;10;p26"/>
          <p:cNvSpPr txBox="1">
            <a:spLocks noGrp="1"/>
          </p:cNvSpPr>
          <p:nvPr>
            <p:ph type="dt" idx="10"/>
          </p:nvPr>
        </p:nvSpPr>
        <p:spPr>
          <a:xfrm>
            <a:off x="389464" y="6214535"/>
            <a:ext cx="2743200" cy="2560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 name="Google Shape;11;p26"/>
          <p:cNvSpPr txBox="1">
            <a:spLocks noGrp="1"/>
          </p:cNvSpPr>
          <p:nvPr>
            <p:ph type="ftr" idx="11"/>
          </p:nvPr>
        </p:nvSpPr>
        <p:spPr>
          <a:xfrm>
            <a:off x="3489960" y="6214535"/>
            <a:ext cx="5212080" cy="256032"/>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 name="Google Shape;12;p26"/>
          <p:cNvSpPr txBox="1">
            <a:spLocks noGrp="1"/>
          </p:cNvSpPr>
          <p:nvPr>
            <p:ph type="sldNum" idx="12"/>
          </p:nvPr>
        </p:nvSpPr>
        <p:spPr>
          <a:xfrm>
            <a:off x="10348535" y="6214535"/>
            <a:ext cx="1463040" cy="256032"/>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interreg-rohu.eu/" TargetMode="Externa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nsightshare.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time_continue=1102&amp;v=V4hwuE4bPCY&amp;feature=emb_log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insightshare.org/"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videomarketingmuhely.h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youtu.be/LkrD65d23-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GkmO2juxB4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dHl0hqq5RS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twitt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twitter.com/settings/application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templates.office.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youtu.be/08K73g5vJF8" TargetMode="External"/><Relationship Id="rId4" Type="http://schemas.openxmlformats.org/officeDocument/2006/relationships/hyperlink" Target="https://youtu.be/3lMQvpC22E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YkEWpARuHX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komartt@t-online.hu"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myOXNQHij2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4F1C"/>
        </a:solidFill>
        <a:effectLst/>
      </p:bgPr>
    </p:bg>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7200"/>
              <a:buFont typeface="Century Gothic"/>
              <a:buNone/>
            </a:pPr>
            <a:r>
              <a:rPr lang="hu-HU" b="1" smtClean="0"/>
              <a:t>O-IKT SETI</a:t>
            </a:r>
            <a:endParaRPr b="1" dirty="0"/>
          </a:p>
        </p:txBody>
      </p:sp>
      <p:sp>
        <p:nvSpPr>
          <p:cNvPr id="93" name="Google Shape;93;p1"/>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r>
              <a:rPr lang="hu-HU" b="1"/>
              <a:t>Partnership for a better future</a:t>
            </a:r>
            <a:endParaRPr b="1"/>
          </a:p>
        </p:txBody>
      </p:sp>
      <p:pic>
        <p:nvPicPr>
          <p:cNvPr id="94" name="Google Shape;94;p1"/>
          <p:cNvPicPr preferRelativeResize="0"/>
          <p:nvPr/>
        </p:nvPicPr>
        <p:blipFill rotWithShape="1">
          <a:blip r:embed="rId3">
            <a:alphaModFix/>
          </a:blip>
          <a:srcRect/>
          <a:stretch/>
        </p:blipFill>
        <p:spPr>
          <a:xfrm>
            <a:off x="6548795" y="1620075"/>
            <a:ext cx="2926715" cy="669290"/>
          </a:xfrm>
          <a:prstGeom prst="rect">
            <a:avLst/>
          </a:prstGeom>
          <a:noFill/>
          <a:ln>
            <a:noFill/>
          </a:ln>
        </p:spPr>
      </p:pic>
      <p:pic>
        <p:nvPicPr>
          <p:cNvPr id="95" name="Google Shape;95;p1"/>
          <p:cNvPicPr preferRelativeResize="0"/>
          <p:nvPr/>
        </p:nvPicPr>
        <p:blipFill rotWithShape="1">
          <a:blip r:embed="rId4">
            <a:alphaModFix/>
          </a:blip>
          <a:srcRect/>
          <a:stretch/>
        </p:blipFill>
        <p:spPr>
          <a:xfrm>
            <a:off x="9477780" y="1634063"/>
            <a:ext cx="575122" cy="232787"/>
          </a:xfrm>
          <a:prstGeom prst="rect">
            <a:avLst/>
          </a:prstGeom>
          <a:noFill/>
          <a:ln>
            <a:noFill/>
          </a:ln>
        </p:spPr>
      </p:pic>
      <p:sp>
        <p:nvSpPr>
          <p:cNvPr id="96" name="Google Shape;96;p1"/>
          <p:cNvSpPr/>
          <p:nvPr/>
        </p:nvSpPr>
        <p:spPr>
          <a:xfrm>
            <a:off x="7834449" y="4682061"/>
            <a:ext cx="245907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hu-HU" sz="1800" b="0" i="0" u="sng" strike="noStrike" cap="none">
                <a:solidFill>
                  <a:schemeClr val="hlink"/>
                </a:solidFill>
                <a:latin typeface="Calibri"/>
                <a:ea typeface="Calibri"/>
                <a:cs typeface="Calibri"/>
                <a:sym typeface="Calibri"/>
                <a:hlinkClick r:id="rId5"/>
              </a:rPr>
              <a:t>https://interreg-rohu.eu</a:t>
            </a:r>
            <a:endParaRPr sz="1800" b="0" i="0" u="none" strike="noStrike" cap="none">
              <a:solidFill>
                <a:schemeClr val="lt1"/>
              </a:solidFill>
              <a:latin typeface="Century Gothic"/>
              <a:ea typeface="Century Gothic"/>
              <a:cs typeface="Century Gothic"/>
              <a:sym typeface="Century Gothic"/>
            </a:endParaRPr>
          </a:p>
        </p:txBody>
      </p:sp>
      <p:pic>
        <p:nvPicPr>
          <p:cNvPr id="97" name="Google Shape;97;p1"/>
          <p:cNvPicPr preferRelativeResize="0"/>
          <p:nvPr/>
        </p:nvPicPr>
        <p:blipFill rotWithShape="1">
          <a:blip r:embed="rId6">
            <a:alphaModFix/>
          </a:blip>
          <a:srcRect/>
          <a:stretch/>
        </p:blipFill>
        <p:spPr>
          <a:xfrm>
            <a:off x="10172085" y="1634063"/>
            <a:ext cx="232788" cy="232788"/>
          </a:xfrm>
          <a:prstGeom prst="rect">
            <a:avLst/>
          </a:prstGeom>
          <a:noFill/>
          <a:ln>
            <a:noFill/>
          </a:ln>
        </p:spPr>
      </p:pic>
      <p:sp>
        <p:nvSpPr>
          <p:cNvPr id="98" name="Google Shape;98;p1"/>
          <p:cNvSpPr/>
          <p:nvPr/>
        </p:nvSpPr>
        <p:spPr>
          <a:xfrm>
            <a:off x="3248439" y="6406563"/>
            <a:ext cx="6104556" cy="322845"/>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rgbClr val="000000"/>
              </a:buClr>
              <a:buSzPts val="1400"/>
              <a:buFont typeface="Arial"/>
              <a:buNone/>
            </a:pPr>
            <a:r>
              <a:rPr lang="hu-HU">
                <a:solidFill>
                  <a:srgbClr val="F2F2F2"/>
                </a:solidFill>
                <a:latin typeface="Calibri"/>
                <a:ea typeface="Calibri"/>
                <a:cs typeface="Calibri"/>
                <a:sym typeface="Calibri"/>
              </a:rPr>
              <a:t>Conținutul acestui document nu reflectă neapărat poziția Uniunii Europene.</a:t>
            </a:r>
            <a:endParaRPr sz="1400" b="0" i="0" u="none" strike="noStrike" cap="none">
              <a:solidFill>
                <a:srgbClr val="F2F2F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Char char="•"/>
            </a:pPr>
            <a:r>
              <a:rPr lang="hu-HU" sz="2000"/>
              <a:t>Cameră de filmat, baterii de schimb, stativ, microfoane, cabluri, laptop cu software de regizare.  Instrumentele tehnice să fie așa încât să se poată da în mâna participanților (instrumentele prea scumpe/ferite/păzite nu sunt bune!)</a:t>
            </a:r>
            <a:endParaRPr sz="2000"/>
          </a:p>
          <a:p>
            <a:pPr marL="457200" lvl="0" indent="0" algn="l" rtl="0">
              <a:lnSpc>
                <a:spcPct val="100000"/>
              </a:lnSpc>
              <a:spcBef>
                <a:spcPts val="900"/>
              </a:spcBef>
              <a:spcAft>
                <a:spcPts val="0"/>
              </a:spcAft>
              <a:buNone/>
            </a:pPr>
            <a:endParaRPr sz="2000"/>
          </a:p>
          <a:p>
            <a:pPr marL="457200" lvl="0" indent="-342900" algn="l" rtl="0">
              <a:lnSpc>
                <a:spcPct val="100000"/>
              </a:lnSpc>
              <a:spcBef>
                <a:spcPts val="900"/>
              </a:spcBef>
              <a:spcAft>
                <a:spcPts val="0"/>
              </a:spcAft>
              <a:buSzPts val="1800"/>
              <a:buChar char="•"/>
            </a:pPr>
            <a:r>
              <a:rPr lang="hu-HU" sz="2000"/>
              <a:t>Numărul de participanți poate fi de orice număr </a:t>
            </a:r>
            <a:endParaRPr sz="2000"/>
          </a:p>
          <a:p>
            <a:pPr marL="0" lvl="0" indent="0" algn="l" rtl="0">
              <a:lnSpc>
                <a:spcPct val="100000"/>
              </a:lnSpc>
              <a:spcBef>
                <a:spcPts val="900"/>
              </a:spcBef>
              <a:spcAft>
                <a:spcPts val="0"/>
              </a:spcAft>
              <a:buNone/>
            </a:pPr>
            <a:endParaRPr sz="2000"/>
          </a:p>
          <a:p>
            <a:pPr marL="457200" lvl="0" indent="-342900" algn="l" rtl="0">
              <a:lnSpc>
                <a:spcPct val="100000"/>
              </a:lnSpc>
              <a:spcBef>
                <a:spcPts val="900"/>
              </a:spcBef>
              <a:spcAft>
                <a:spcPts val="0"/>
              </a:spcAft>
              <a:buSzPts val="1800"/>
              <a:buChar char="•"/>
            </a:pPr>
            <a:r>
              <a:rPr lang="hu-HU" sz="2000"/>
              <a:t>Tehnici de facilitare</a:t>
            </a:r>
            <a:endParaRPr/>
          </a:p>
          <a:p>
            <a:pPr marL="457200" lvl="0" indent="-228600" algn="l" rtl="0">
              <a:lnSpc>
                <a:spcPct val="100000"/>
              </a:lnSpc>
              <a:spcBef>
                <a:spcPts val="900"/>
              </a:spcBef>
              <a:spcAft>
                <a:spcPts val="0"/>
              </a:spcAft>
              <a:buSzPts val="1800"/>
              <a:buNone/>
            </a:pPr>
            <a:endParaRPr/>
          </a:p>
        </p:txBody>
      </p:sp>
      <p:sp>
        <p:nvSpPr>
          <p:cNvPr id="159" name="Google Shape;159;p10"/>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Instrumente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Char char="•"/>
            </a:pPr>
            <a:r>
              <a:rPr lang="hu-HU"/>
              <a:t>Realizarea hărții ai motivelor de sărăcie, stereotipurilor dăunătoare și eforturile prin care trec acești oameni</a:t>
            </a:r>
            <a:endParaRPr/>
          </a:p>
          <a:p>
            <a:pPr marL="457200" lvl="0" indent="-342900" algn="l" rtl="0">
              <a:lnSpc>
                <a:spcPct val="100000"/>
              </a:lnSpc>
              <a:spcBef>
                <a:spcPts val="900"/>
              </a:spcBef>
              <a:spcAft>
                <a:spcPts val="0"/>
              </a:spcAft>
              <a:buSzPts val="1800"/>
              <a:buChar char="•"/>
            </a:pPr>
            <a:r>
              <a:rPr lang="hu-HU"/>
              <a:t>Participanți: 24 săraci, 2 asociații de sprijin al săracilor, 2 oameni pe teren</a:t>
            </a:r>
            <a:endParaRPr/>
          </a:p>
          <a:p>
            <a:pPr marL="457200" lvl="0" indent="-342900" algn="l" rtl="0">
              <a:lnSpc>
                <a:spcPct val="100000"/>
              </a:lnSpc>
              <a:spcBef>
                <a:spcPts val="900"/>
              </a:spcBef>
              <a:spcAft>
                <a:spcPts val="0"/>
              </a:spcAft>
              <a:buSzPts val="1800"/>
              <a:buChar char="•"/>
            </a:pPr>
            <a:r>
              <a:rPr lang="hu-HU"/>
              <a:t>Proiectări: evenimente publice și private, redate în cadrul festivalelor, în școli a fost folosit în informarea copiilor și tinerilor, a intrat și în materialul didactic al poliției locale.</a:t>
            </a:r>
            <a:endParaRPr/>
          </a:p>
          <a:p>
            <a:pPr marL="457200" lvl="0" indent="-342900" algn="ctr" rtl="0">
              <a:lnSpc>
                <a:spcPct val="100000"/>
              </a:lnSpc>
              <a:spcBef>
                <a:spcPts val="900"/>
              </a:spcBef>
              <a:spcAft>
                <a:spcPts val="0"/>
              </a:spcAft>
              <a:buSzPts val="1800"/>
              <a:buNone/>
            </a:pPr>
            <a:r>
              <a:rPr lang="hu-HU" b="1"/>
              <a:t>Rezultate:</a:t>
            </a:r>
            <a:endParaRPr/>
          </a:p>
          <a:p>
            <a:pPr marL="457200" lvl="0" indent="-342900" algn="l" rtl="0">
              <a:lnSpc>
                <a:spcPct val="100000"/>
              </a:lnSpc>
              <a:spcBef>
                <a:spcPts val="900"/>
              </a:spcBef>
              <a:spcAft>
                <a:spcPts val="0"/>
              </a:spcAft>
              <a:buSzPts val="1800"/>
              <a:buNone/>
            </a:pPr>
            <a:r>
              <a:rPr lang="hu-HU"/>
              <a:t>A ajutat în strângerea de fonduri către asociațile care sprijină oamenii care trăiesc în sărăcie</a:t>
            </a:r>
            <a:endParaRPr/>
          </a:p>
          <a:p>
            <a:pPr marL="457200" lvl="0" indent="-342900" algn="l" rtl="0">
              <a:lnSpc>
                <a:spcPct val="100000"/>
              </a:lnSpc>
              <a:spcBef>
                <a:spcPts val="900"/>
              </a:spcBef>
              <a:spcAft>
                <a:spcPts val="0"/>
              </a:spcAft>
              <a:buSzPts val="1800"/>
              <a:buNone/>
            </a:pPr>
            <a:r>
              <a:rPr lang="hu-HU"/>
              <a:t>Sensibilizare</a:t>
            </a:r>
            <a:endParaRPr/>
          </a:p>
          <a:p>
            <a:pPr marL="457200" lvl="0" indent="-342900" algn="l" rtl="0">
              <a:lnSpc>
                <a:spcPct val="100000"/>
              </a:lnSpc>
              <a:spcBef>
                <a:spcPts val="900"/>
              </a:spcBef>
              <a:spcAft>
                <a:spcPts val="0"/>
              </a:spcAft>
              <a:buSzPts val="1800"/>
              <a:buNone/>
            </a:pPr>
            <a:r>
              <a:rPr lang="hu-HU"/>
              <a:t>A pornit o discuție despre strategiile luptei împotriva inegalității.</a:t>
            </a: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r>
              <a:rPr lang="hu-HU"/>
              <a:t>Forrás: </a:t>
            </a:r>
            <a:r>
              <a:rPr lang="hu-HU" u="sng">
                <a:solidFill>
                  <a:schemeClr val="hlink"/>
                </a:solidFill>
                <a:hlinkClick r:id="rId3"/>
              </a:rPr>
              <a:t>https://insightshare.org/</a:t>
            </a:r>
            <a:endParaRPr/>
          </a:p>
        </p:txBody>
      </p:sp>
      <p:sp>
        <p:nvSpPr>
          <p:cNvPr id="165" name="Google Shape;165;p11"/>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sz="3200"/>
              <a:t/>
            </a:r>
            <a:br>
              <a:rPr lang="hu-HU" sz="3200"/>
            </a:br>
            <a:r>
              <a:rPr lang="hu-HU" sz="3200"/>
              <a:t>Not Just Homeless, United Kingdom</a:t>
            </a:r>
            <a:br>
              <a:rPr lang="hu-HU" sz="3200"/>
            </a:br>
            <a:r>
              <a:rPr lang="hu-HU" sz="3200"/>
              <a:t>Oxford</a:t>
            </a:r>
            <a:r>
              <a:rPr lang="hu-HU" b="1"/>
              <a:t/>
            </a:r>
            <a:br>
              <a:rPr lang="hu-HU" b="1"/>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2"/>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800"/>
              <a:buNone/>
            </a:pPr>
            <a:endParaRPr/>
          </a:p>
        </p:txBody>
      </p:sp>
      <p:sp>
        <p:nvSpPr>
          <p:cNvPr id="171" name="Google Shape;171;p12"/>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r>
              <a:rPr lang="hu-HU"/>
              <a:t>A film:</a:t>
            </a:r>
            <a:endParaRPr/>
          </a:p>
          <a:p>
            <a:pPr marL="457200" lvl="0" indent="-342900" algn="l" rtl="0">
              <a:lnSpc>
                <a:spcPct val="100000"/>
              </a:lnSpc>
              <a:spcBef>
                <a:spcPts val="900"/>
              </a:spcBef>
              <a:spcAft>
                <a:spcPts val="0"/>
              </a:spcAft>
              <a:buSzPts val="1800"/>
              <a:buNone/>
            </a:pPr>
            <a:r>
              <a:rPr lang="hu-HU"/>
              <a:t> </a:t>
            </a: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p:txBody>
      </p:sp>
      <p:pic>
        <p:nvPicPr>
          <p:cNvPr id="172" name="Google Shape;172;p12">
            <a:hlinkClick r:id="rId3"/>
          </p:cNvPr>
          <p:cNvPicPr preferRelativeResize="0"/>
          <p:nvPr/>
        </p:nvPicPr>
        <p:blipFill rotWithShape="1">
          <a:blip r:embed="rId4">
            <a:alphaModFix/>
          </a:blip>
          <a:srcRect/>
          <a:stretch/>
        </p:blipFill>
        <p:spPr>
          <a:xfrm>
            <a:off x="1199456" y="692696"/>
            <a:ext cx="8982075" cy="5029200"/>
          </a:xfrm>
          <a:prstGeom prst="rect">
            <a:avLst/>
          </a:prstGeom>
          <a:noFill/>
          <a:ln>
            <a:noFill/>
          </a:ln>
        </p:spPr>
      </p:pic>
      <p:sp>
        <p:nvSpPr>
          <p:cNvPr id="173" name="Google Shape;173;p12"/>
          <p:cNvSpPr txBox="1"/>
          <p:nvPr/>
        </p:nvSpPr>
        <p:spPr>
          <a:xfrm>
            <a:off x="1271464" y="5949280"/>
            <a:ext cx="396044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a:t>Sursă</a:t>
            </a:r>
            <a:r>
              <a:rPr lang="hu-HU" sz="1400" b="0" i="0" u="none" strike="noStrike" cap="none">
                <a:solidFill>
                  <a:srgbClr val="000000"/>
                </a:solidFill>
                <a:latin typeface="Arial"/>
                <a:ea typeface="Arial"/>
                <a:cs typeface="Arial"/>
                <a:sym typeface="Arial"/>
              </a:rPr>
              <a:t>: </a:t>
            </a:r>
            <a:r>
              <a:rPr lang="hu-HU" sz="1400" b="0" i="0" u="sng" strike="noStrike" cap="none">
                <a:solidFill>
                  <a:srgbClr val="000000"/>
                </a:solidFill>
                <a:latin typeface="Arial"/>
                <a:ea typeface="Arial"/>
                <a:cs typeface="Arial"/>
                <a:sym typeface="Arial"/>
                <a:hlinkClick r:id="rId5"/>
              </a:rPr>
              <a:t>https://insightshare.org/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3"/>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ctr" rtl="0">
              <a:lnSpc>
                <a:spcPct val="100000"/>
              </a:lnSpc>
              <a:spcBef>
                <a:spcPts val="900"/>
              </a:spcBef>
              <a:spcAft>
                <a:spcPts val="0"/>
              </a:spcAft>
              <a:buSzPts val="1800"/>
              <a:buNone/>
            </a:pPr>
            <a:r>
              <a:rPr lang="hu-HU" sz="2400"/>
              <a:t>Interviu cu Fabini Piroska (</a:t>
            </a:r>
            <a:r>
              <a:rPr lang="hu-HU" sz="2400" u="sng">
                <a:solidFill>
                  <a:schemeClr val="hlink"/>
                </a:solidFill>
                <a:hlinkClick r:id="rId3"/>
              </a:rPr>
              <a:t>https://videomarketingmuhely.hu/</a:t>
            </a:r>
            <a:r>
              <a:rPr lang="hu-HU" sz="2400"/>
              <a:t>), care a participat la un proiect inernațional despre vizionarea videourilor comunitare</a:t>
            </a:r>
            <a:endParaRPr sz="2400"/>
          </a:p>
          <a:p>
            <a:pPr marL="457200" lvl="0" indent="-342900" algn="ctr" rtl="0">
              <a:lnSpc>
                <a:spcPct val="100000"/>
              </a:lnSpc>
              <a:spcBef>
                <a:spcPts val="900"/>
              </a:spcBef>
              <a:spcAft>
                <a:spcPts val="0"/>
              </a:spcAft>
              <a:buSzPts val="1800"/>
              <a:buNone/>
            </a:pPr>
            <a:r>
              <a:rPr lang="hu-HU" sz="3600" u="sng">
                <a:solidFill>
                  <a:schemeClr val="hlink"/>
                </a:solidFill>
                <a:hlinkClick r:id="rId4"/>
              </a:rPr>
              <a:t>Filmarea</a:t>
            </a:r>
            <a:endParaRPr sz="3600"/>
          </a:p>
          <a:p>
            <a:pPr marL="457200" lvl="0" indent="-342900" algn="l" rtl="0">
              <a:lnSpc>
                <a:spcPct val="100000"/>
              </a:lnSpc>
              <a:spcBef>
                <a:spcPts val="900"/>
              </a:spcBef>
              <a:spcAft>
                <a:spcPts val="0"/>
              </a:spcAft>
              <a:buSzPts val="1800"/>
              <a:buNone/>
            </a:pPr>
            <a:endParaRPr/>
          </a:p>
        </p:txBody>
      </p:sp>
      <p:sp>
        <p:nvSpPr>
          <p:cNvPr id="179" name="Google Shape;179;p13"/>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sz="3600"/>
              <a:t>Rolul social media în aducerea conținutului online către publicul țintă</a:t>
            </a:r>
            <a:endParaRPr sz="3600"/>
          </a:p>
        </p:txBody>
      </p:sp>
      <p:sp>
        <p:nvSpPr>
          <p:cNvPr id="185" name="Google Shape;185;p14"/>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ctr" rtl="0">
              <a:lnSpc>
                <a:spcPct val="100000"/>
              </a:lnSpc>
              <a:spcBef>
                <a:spcPts val="900"/>
              </a:spcBef>
              <a:spcAft>
                <a:spcPts val="0"/>
              </a:spcAft>
              <a:buSzPts val="1800"/>
              <a:buNone/>
            </a:pPr>
            <a:r>
              <a:rPr lang="hu-HU"/>
              <a:t/>
            </a:r>
            <a:br>
              <a:rPr lang="hu-HU"/>
            </a:br>
            <a:r>
              <a:rPr lang="hu-HU"/>
              <a:t/>
            </a:r>
            <a:br>
              <a:rPr lang="hu-HU"/>
            </a:br>
            <a:r>
              <a:rPr lang="hu-HU"/>
              <a:t/>
            </a:r>
            <a:br>
              <a:rPr lang="hu-HU"/>
            </a:br>
            <a:r>
              <a:rPr lang="hu-HU"/>
              <a:t/>
            </a:r>
            <a:br>
              <a:rPr lang="hu-HU"/>
            </a:br>
            <a:r>
              <a:rPr lang="hu-HU"/>
              <a:t/>
            </a:r>
            <a:br>
              <a:rPr lang="hu-HU"/>
            </a:br>
            <a:r>
              <a:rPr lang="hu-HU"/>
              <a:t/>
            </a:r>
            <a:br>
              <a:rPr lang="hu-HU"/>
            </a:br>
            <a:r>
              <a:rPr lang="hu-HU"/>
              <a:t/>
            </a:r>
            <a:br>
              <a:rPr lang="hu-HU"/>
            </a:br>
            <a:r>
              <a:rPr lang="hu-HU"/>
              <a:t/>
            </a:r>
            <a:br>
              <a:rPr lang="hu-HU"/>
            </a:br>
            <a:r>
              <a:rPr lang="hu-HU"/>
              <a:t/>
            </a:r>
            <a:br>
              <a:rPr lang="hu-HU"/>
            </a:br>
            <a:r>
              <a:rPr lang="hu-HU"/>
              <a:t/>
            </a:r>
            <a:br>
              <a:rPr lang="hu-HU"/>
            </a:br>
            <a:r>
              <a:rPr lang="hu-HU"/>
              <a:t/>
            </a:r>
            <a:br>
              <a:rPr lang="hu-HU"/>
            </a:br>
            <a:r>
              <a:rPr lang="hu-HU"/>
              <a:t/>
            </a:r>
            <a:br>
              <a:rPr lang="hu-HU"/>
            </a:br>
            <a:r>
              <a:rPr lang="hu-HU"/>
              <a:t>Cum să fii cunoscut pentru publicul țintă, cum să atingi publicul țintă!</a:t>
            </a: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p:txBody>
      </p:sp>
      <p:pic>
        <p:nvPicPr>
          <p:cNvPr id="186" name="Google Shape;186;p14" descr="personal-3139194_1280.jpg"/>
          <p:cNvPicPr preferRelativeResize="0"/>
          <p:nvPr/>
        </p:nvPicPr>
        <p:blipFill rotWithShape="1">
          <a:blip r:embed="rId3">
            <a:alphaModFix/>
          </a:blip>
          <a:srcRect/>
          <a:stretch/>
        </p:blipFill>
        <p:spPr>
          <a:xfrm>
            <a:off x="1775520" y="2420888"/>
            <a:ext cx="8477923" cy="28083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5"/>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Care platformă de social media să folosești?</a:t>
            </a:r>
            <a:endParaRPr/>
          </a:p>
        </p:txBody>
      </p:sp>
      <p:sp>
        <p:nvSpPr>
          <p:cNvPr id="192" name="Google Shape;192;p15"/>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None/>
            </a:pPr>
            <a:endParaRPr/>
          </a:p>
        </p:txBody>
      </p:sp>
      <p:pic>
        <p:nvPicPr>
          <p:cNvPr id="193" name="Google Shape;193;p15" descr="commonnetwork.jpeg"/>
          <p:cNvPicPr preferRelativeResize="0"/>
          <p:nvPr/>
        </p:nvPicPr>
        <p:blipFill rotWithShape="1">
          <a:blip r:embed="rId3">
            <a:alphaModFix/>
          </a:blip>
          <a:srcRect/>
          <a:stretch/>
        </p:blipFill>
        <p:spPr>
          <a:xfrm>
            <a:off x="1127448" y="2132856"/>
            <a:ext cx="5720932" cy="3812941"/>
          </a:xfrm>
          <a:prstGeom prst="rect">
            <a:avLst/>
          </a:prstGeom>
          <a:noFill/>
          <a:ln>
            <a:noFill/>
          </a:ln>
        </p:spPr>
      </p:pic>
      <p:sp>
        <p:nvSpPr>
          <p:cNvPr id="194" name="Google Shape;194;p15"/>
          <p:cNvSpPr txBox="1"/>
          <p:nvPr/>
        </p:nvSpPr>
        <p:spPr>
          <a:xfrm>
            <a:off x="7104112" y="2996952"/>
            <a:ext cx="3672408"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u-HU" sz="4000">
                <a:solidFill>
                  <a:schemeClr val="lt1"/>
                </a:solidFill>
              </a:rPr>
              <a:t>Acela pe care ai publicul țintă</a:t>
            </a:r>
            <a:endParaRPr sz="40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6"/>
          <p:cNvSpPr txBox="1">
            <a:spLocks noGrp="1"/>
          </p:cNvSpPr>
          <p:nvPr>
            <p:ph type="title"/>
          </p:nvPr>
        </p:nvSpPr>
        <p:spPr>
          <a:xfrm>
            <a:off x="6528048" y="642594"/>
            <a:ext cx="4597152"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Statistici</a:t>
            </a:r>
            <a:endParaRPr/>
          </a:p>
        </p:txBody>
      </p:sp>
      <p:sp>
        <p:nvSpPr>
          <p:cNvPr id="200" name="Google Shape;200;p16"/>
          <p:cNvSpPr txBox="1">
            <a:spLocks noGrp="1"/>
          </p:cNvSpPr>
          <p:nvPr>
            <p:ph type="body" idx="1"/>
          </p:nvPr>
        </p:nvSpPr>
        <p:spPr>
          <a:xfrm>
            <a:off x="6528048" y="2103120"/>
            <a:ext cx="4597152"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None/>
            </a:pPr>
            <a:r>
              <a:rPr lang="hu-HU" sz="2300"/>
              <a:t>Analizele arată:</a:t>
            </a:r>
            <a:endParaRPr sz="2300"/>
          </a:p>
          <a:p>
            <a:pPr marL="457200" lvl="0" indent="-374650" algn="l" rtl="0">
              <a:lnSpc>
                <a:spcPct val="100000"/>
              </a:lnSpc>
              <a:spcBef>
                <a:spcPts val="900"/>
              </a:spcBef>
              <a:spcAft>
                <a:spcPts val="0"/>
              </a:spcAft>
              <a:buSzPts val="2300"/>
              <a:buChar char="•"/>
            </a:pPr>
            <a:r>
              <a:rPr lang="hu-HU" sz="2300"/>
              <a:t>Facebook este cel mai popular</a:t>
            </a:r>
            <a:br>
              <a:rPr lang="hu-HU" sz="2300"/>
            </a:br>
            <a:r>
              <a:rPr lang="hu-HU" sz="2300"/>
              <a:t>În special în cadrul audienței mascule</a:t>
            </a:r>
            <a:endParaRPr sz="2300"/>
          </a:p>
          <a:p>
            <a:pPr marL="457200" lvl="0" indent="-374650" algn="l" rtl="0">
              <a:lnSpc>
                <a:spcPct val="100000"/>
              </a:lnSpc>
              <a:spcBef>
                <a:spcPts val="900"/>
              </a:spcBef>
              <a:spcAft>
                <a:spcPts val="0"/>
              </a:spcAft>
              <a:buSzPts val="2300"/>
              <a:buChar char="•"/>
            </a:pPr>
            <a:r>
              <a:rPr lang="hu-HU" sz="2300"/>
              <a:t>Femeile – Facebook, Instagram, Pinterest</a:t>
            </a:r>
            <a:endParaRPr sz="2300"/>
          </a:p>
          <a:p>
            <a:pPr marL="457200" lvl="0" indent="-374650" algn="l" rtl="0">
              <a:lnSpc>
                <a:spcPct val="100000"/>
              </a:lnSpc>
              <a:spcBef>
                <a:spcPts val="900"/>
              </a:spcBef>
              <a:spcAft>
                <a:spcPts val="0"/>
              </a:spcAft>
              <a:buSzPts val="2300"/>
              <a:buChar char="•"/>
            </a:pPr>
            <a:r>
              <a:rPr lang="hu-HU" sz="2300"/>
              <a:t>Bărbați – LinkedIn, Youtube</a:t>
            </a:r>
            <a:endParaRPr sz="2300"/>
          </a:p>
          <a:p>
            <a:pPr marL="457200" lvl="0" indent="-374650" algn="l" rtl="0">
              <a:lnSpc>
                <a:spcPct val="100000"/>
              </a:lnSpc>
              <a:spcBef>
                <a:spcPts val="900"/>
              </a:spcBef>
              <a:spcAft>
                <a:spcPts val="0"/>
              </a:spcAft>
              <a:buSzPts val="2300"/>
              <a:buChar char="•"/>
            </a:pPr>
            <a:r>
              <a:rPr lang="hu-HU" sz="2300"/>
              <a:t>Folosirea Twitter este mai redusă</a:t>
            </a:r>
            <a:endParaRPr sz="2300"/>
          </a:p>
          <a:p>
            <a:pPr marL="457200" lvl="0" indent="-342900" algn="l" rtl="0">
              <a:lnSpc>
                <a:spcPct val="100000"/>
              </a:lnSpc>
              <a:spcBef>
                <a:spcPts val="900"/>
              </a:spcBef>
              <a:spcAft>
                <a:spcPts val="0"/>
              </a:spcAft>
              <a:buSzPts val="1800"/>
              <a:buNone/>
            </a:pPr>
            <a:endParaRPr sz="2300"/>
          </a:p>
          <a:p>
            <a:pPr marL="457200" lvl="0" indent="-228600" algn="l" rtl="0">
              <a:lnSpc>
                <a:spcPct val="100000"/>
              </a:lnSpc>
              <a:spcBef>
                <a:spcPts val="900"/>
              </a:spcBef>
              <a:spcAft>
                <a:spcPts val="0"/>
              </a:spcAft>
              <a:buSzPts val="1800"/>
              <a:buNone/>
            </a:pPr>
            <a:endParaRPr sz="2300"/>
          </a:p>
        </p:txBody>
      </p:sp>
      <p:pic>
        <p:nvPicPr>
          <p:cNvPr id="201" name="Google Shape;201;p16" descr="kozossegi-media-nepszeruseg.png"/>
          <p:cNvPicPr preferRelativeResize="0"/>
          <p:nvPr/>
        </p:nvPicPr>
        <p:blipFill rotWithShape="1">
          <a:blip r:embed="rId3">
            <a:alphaModFix/>
          </a:blip>
          <a:srcRect/>
          <a:stretch/>
        </p:blipFill>
        <p:spPr>
          <a:xfrm>
            <a:off x="623392" y="548680"/>
            <a:ext cx="5544616" cy="58218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7"/>
          <p:cNvSpPr txBox="1">
            <a:spLocks noGrp="1"/>
          </p:cNvSpPr>
          <p:nvPr>
            <p:ph type="body" idx="1"/>
          </p:nvPr>
        </p:nvSpPr>
        <p:spPr>
          <a:xfrm>
            <a:off x="7176120" y="2103120"/>
            <a:ext cx="394908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None/>
            </a:pPr>
            <a:r>
              <a:rPr lang="hu-HU" sz="2000"/>
              <a:t>TIKTOK</a:t>
            </a:r>
            <a:endParaRPr/>
          </a:p>
          <a:p>
            <a:pPr marL="457200" lvl="0" indent="-342900" algn="l" rtl="0">
              <a:lnSpc>
                <a:spcPct val="100000"/>
              </a:lnSpc>
              <a:spcBef>
                <a:spcPts val="900"/>
              </a:spcBef>
              <a:spcAft>
                <a:spcPts val="0"/>
              </a:spcAft>
              <a:buSzPts val="1800"/>
              <a:buNone/>
            </a:pPr>
            <a:r>
              <a:rPr lang="hu-HU" sz="2000"/>
              <a:t>66% din utilizatori sunt sub vârsta de 30</a:t>
            </a:r>
            <a:endParaRPr sz="2000"/>
          </a:p>
          <a:p>
            <a:pPr marL="457200" lvl="0" indent="-342900" algn="l" rtl="0">
              <a:lnSpc>
                <a:spcPct val="100000"/>
              </a:lnSpc>
              <a:spcBef>
                <a:spcPts val="900"/>
              </a:spcBef>
              <a:spcAft>
                <a:spcPts val="0"/>
              </a:spcAft>
              <a:buSzPts val="1800"/>
              <a:buNone/>
            </a:pPr>
            <a:endParaRPr sz="2000"/>
          </a:p>
          <a:p>
            <a:pPr marL="457200" lvl="0" indent="-342900" algn="l" rtl="0">
              <a:lnSpc>
                <a:spcPct val="100000"/>
              </a:lnSpc>
              <a:spcBef>
                <a:spcPts val="900"/>
              </a:spcBef>
              <a:spcAft>
                <a:spcPts val="0"/>
              </a:spcAft>
              <a:buSzPts val="1800"/>
              <a:buNone/>
            </a:pPr>
            <a:r>
              <a:rPr lang="hu-HU" sz="2000"/>
              <a:t>96 % din utilizatori folosesc telefonul mobil pentru a accesa Facebook (2019. aug.)</a:t>
            </a:r>
            <a:endParaRPr sz="2000"/>
          </a:p>
        </p:txBody>
      </p:sp>
      <p:sp>
        <p:nvSpPr>
          <p:cNvPr id="207" name="Google Shape;207;p17"/>
          <p:cNvSpPr txBox="1">
            <a:spLocks noGrp="1"/>
          </p:cNvSpPr>
          <p:nvPr>
            <p:ph type="title"/>
          </p:nvPr>
        </p:nvSpPr>
        <p:spPr>
          <a:xfrm>
            <a:off x="7176120" y="642594"/>
            <a:ext cx="394908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sz="4000"/>
              <a:t>Grupuri de vârstă</a:t>
            </a:r>
            <a:endParaRPr sz="4000"/>
          </a:p>
        </p:txBody>
      </p:sp>
      <p:pic>
        <p:nvPicPr>
          <p:cNvPr id="208" name="Google Shape;208;p17" descr="fiatalok_kozossegimedia.jpg"/>
          <p:cNvPicPr preferRelativeResize="0"/>
          <p:nvPr/>
        </p:nvPicPr>
        <p:blipFill rotWithShape="1">
          <a:blip r:embed="rId3">
            <a:alphaModFix/>
          </a:blip>
          <a:srcRect/>
          <a:stretch/>
        </p:blipFill>
        <p:spPr>
          <a:xfrm>
            <a:off x="407368" y="692696"/>
            <a:ext cx="6696743" cy="55172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8"/>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Char char="•"/>
            </a:pPr>
            <a:r>
              <a:rPr lang="hu-HU" sz="2400"/>
              <a:t>64% din utilizatori vizionează știrile pe un singur canal</a:t>
            </a:r>
            <a:endParaRPr sz="2400"/>
          </a:p>
          <a:p>
            <a:pPr marL="457200" lvl="0" indent="-342900" algn="l" rtl="0">
              <a:lnSpc>
                <a:spcPct val="100000"/>
              </a:lnSpc>
              <a:spcBef>
                <a:spcPts val="900"/>
              </a:spcBef>
              <a:spcAft>
                <a:spcPts val="0"/>
              </a:spcAft>
              <a:buSzPts val="1800"/>
              <a:buChar char="•"/>
            </a:pPr>
            <a:r>
              <a:rPr lang="hu-HU" sz="2400"/>
              <a:t>66% din utilizatorii Facebook obțin știrile din social media</a:t>
            </a:r>
            <a:endParaRPr sz="2400"/>
          </a:p>
          <a:p>
            <a:pPr marL="457200" lvl="0" indent="-342900" algn="l" rtl="0">
              <a:lnSpc>
                <a:spcPct val="100000"/>
              </a:lnSpc>
              <a:spcBef>
                <a:spcPts val="900"/>
              </a:spcBef>
              <a:spcAft>
                <a:spcPts val="0"/>
              </a:spcAft>
              <a:buSzPts val="1800"/>
              <a:buChar char="•"/>
            </a:pPr>
            <a:r>
              <a:rPr lang="hu-HU" sz="2400"/>
              <a:t>Fii la curent cu algoritmii - postările tale ajung în cel mai bun caz la 10-15% din cei care te urmăresc</a:t>
            </a:r>
            <a:endParaRPr sz="2400"/>
          </a:p>
          <a:p>
            <a:pPr marL="457200" lvl="0" indent="-381000" algn="l" rtl="0">
              <a:lnSpc>
                <a:spcPct val="100000"/>
              </a:lnSpc>
              <a:spcBef>
                <a:spcPts val="900"/>
              </a:spcBef>
              <a:spcAft>
                <a:spcPts val="0"/>
              </a:spcAft>
              <a:buSzPts val="2400"/>
              <a:buChar char="•"/>
            </a:pPr>
            <a:r>
              <a:rPr lang="hu-HU" sz="2400"/>
              <a:t>Crează și folosește postări de tip și conținut diferit</a:t>
            </a:r>
            <a:endParaRPr sz="2400"/>
          </a:p>
          <a:p>
            <a:pPr marL="914400" lvl="1" indent="-342900" algn="l" rtl="0">
              <a:lnSpc>
                <a:spcPct val="100000"/>
              </a:lnSpc>
              <a:spcBef>
                <a:spcPts val="500"/>
              </a:spcBef>
              <a:spcAft>
                <a:spcPts val="0"/>
              </a:spcAft>
              <a:buSzPts val="1800"/>
              <a:buNone/>
            </a:pPr>
            <a:r>
              <a:rPr lang="hu-HU" sz="2000"/>
              <a:t>Cei care te urmăresc nu te cunosc în același fel</a:t>
            </a:r>
            <a:endParaRPr sz="2000"/>
          </a:p>
          <a:p>
            <a:pPr marL="914400" lvl="1" indent="-342900" algn="l" rtl="0">
              <a:lnSpc>
                <a:spcPct val="100000"/>
              </a:lnSpc>
              <a:spcBef>
                <a:spcPts val="500"/>
              </a:spcBef>
              <a:spcAft>
                <a:spcPts val="0"/>
              </a:spcAft>
              <a:buSzPts val="1800"/>
              <a:buNone/>
            </a:pPr>
            <a:r>
              <a:rPr lang="hu-HU" sz="2000"/>
              <a:t>Postările de diferite feluri pot atrage oameni de diferite feluri      </a:t>
            </a:r>
            <a:endParaRPr sz="2000"/>
          </a:p>
          <a:p>
            <a:pPr marL="914400" lvl="1" indent="-342900" algn="l" rtl="0">
              <a:lnSpc>
                <a:spcPct val="100000"/>
              </a:lnSpc>
              <a:spcBef>
                <a:spcPts val="500"/>
              </a:spcBef>
              <a:spcAft>
                <a:spcPts val="0"/>
              </a:spcAft>
              <a:buSzPts val="1800"/>
              <a:buNone/>
            </a:pPr>
            <a:r>
              <a:rPr lang="hu-HU" sz="2000"/>
              <a:t>Posturi virale</a:t>
            </a:r>
            <a:endParaRPr/>
          </a:p>
          <a:p>
            <a:pPr marL="914400" lvl="1" indent="-342900" algn="l" rtl="0">
              <a:lnSpc>
                <a:spcPct val="100000"/>
              </a:lnSpc>
              <a:spcBef>
                <a:spcPts val="500"/>
              </a:spcBef>
              <a:spcAft>
                <a:spcPts val="0"/>
              </a:spcAft>
              <a:buSzPts val="1800"/>
              <a:buNone/>
            </a:pPr>
            <a:r>
              <a:rPr lang="hu-HU"/>
              <a:t>       </a:t>
            </a:r>
            <a:endParaRPr/>
          </a:p>
          <a:p>
            <a:pPr marL="457200" lvl="0" indent="-342900" algn="l" rtl="0">
              <a:lnSpc>
                <a:spcPct val="100000"/>
              </a:lnSpc>
              <a:spcBef>
                <a:spcPts val="900"/>
              </a:spcBef>
              <a:spcAft>
                <a:spcPts val="0"/>
              </a:spcAft>
              <a:buSzPts val="1800"/>
              <a:buNone/>
            </a:pPr>
            <a:endParaRPr/>
          </a:p>
          <a:p>
            <a:pPr marL="914400" lvl="1" indent="-342900" algn="l" rtl="0">
              <a:lnSpc>
                <a:spcPct val="100000"/>
              </a:lnSpc>
              <a:spcBef>
                <a:spcPts val="500"/>
              </a:spcBef>
              <a:spcAft>
                <a:spcPts val="0"/>
              </a:spcAft>
              <a:buSzPts val="1800"/>
              <a:buNone/>
            </a:pPr>
            <a:endParaRPr/>
          </a:p>
          <a:p>
            <a:pPr marL="457200" lvl="0" indent="-342900" algn="l" rtl="0">
              <a:lnSpc>
                <a:spcPct val="100000"/>
              </a:lnSpc>
              <a:spcBef>
                <a:spcPts val="900"/>
              </a:spcBef>
              <a:spcAft>
                <a:spcPts val="0"/>
              </a:spcAft>
              <a:buSzPts val="1800"/>
              <a:buNone/>
            </a:pPr>
            <a:endParaRPr/>
          </a:p>
        </p:txBody>
      </p:sp>
      <p:sp>
        <p:nvSpPr>
          <p:cNvPr id="214" name="Google Shape;214;p18"/>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sz="4000"/>
              <a:t>Cum poți folosi paginile de social media pentru a-ți populariza munca ta?</a:t>
            </a:r>
            <a:endParaRPr sz="4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9"/>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Folosirea Social Media</a:t>
            </a:r>
            <a:endParaRPr/>
          </a:p>
        </p:txBody>
      </p:sp>
      <p:sp>
        <p:nvSpPr>
          <p:cNvPr id="220" name="Google Shape;220;p19"/>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r>
              <a:rPr lang="hu-HU" sz="3200" u="sng">
                <a:solidFill>
                  <a:schemeClr val="hlink"/>
                </a:solidFill>
                <a:hlinkClick r:id="rId3"/>
              </a:rPr>
              <a:t>Facebook, caracteristicele Instagramului,</a:t>
            </a:r>
            <a:endParaRPr/>
          </a:p>
          <a:p>
            <a:pPr marL="457200" lvl="0" indent="-342900" algn="l" rtl="0">
              <a:lnSpc>
                <a:spcPct val="100000"/>
              </a:lnSpc>
              <a:spcBef>
                <a:spcPts val="900"/>
              </a:spcBef>
              <a:spcAft>
                <a:spcPts val="0"/>
              </a:spcAft>
              <a:buSzPts val="1800"/>
              <a:buNone/>
            </a:pPr>
            <a:r>
              <a:rPr lang="hu-HU" sz="3200" u="sng">
                <a:solidFill>
                  <a:schemeClr val="hlink"/>
                </a:solidFill>
                <a:hlinkClick r:id="rId3"/>
              </a:rPr>
              <a:t>aplicații,</a:t>
            </a:r>
            <a:endParaRPr/>
          </a:p>
          <a:p>
            <a:pPr marL="457200" lvl="0" indent="-342900" algn="l" rtl="0">
              <a:lnSpc>
                <a:spcPct val="100000"/>
              </a:lnSpc>
              <a:spcBef>
                <a:spcPts val="900"/>
              </a:spcBef>
              <a:spcAft>
                <a:spcPts val="0"/>
              </a:spcAft>
              <a:buSzPts val="1800"/>
              <a:buNone/>
            </a:pPr>
            <a:r>
              <a:rPr lang="hu-HU" sz="3200" u="sng">
                <a:solidFill>
                  <a:schemeClr val="hlink"/>
                </a:solidFill>
                <a:hlinkClick r:id="rId3"/>
              </a:rPr>
              <a:t>care simplifică folosirea paginilor sociale</a:t>
            </a:r>
            <a:endParaRPr sz="3200"/>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762A"/>
        </a:solidFill>
        <a:effectLst/>
      </p:bgPr>
    </p:bg>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800"/>
              <a:buFont typeface="Century Gothic"/>
              <a:buNone/>
            </a:pPr>
            <a:r>
              <a:rPr lang="hu-HU" sz="4500" b="1"/>
              <a:t>Aplicații de construirea comunității</a:t>
            </a:r>
            <a:endParaRPr sz="4500" b="1"/>
          </a:p>
        </p:txBody>
      </p:sp>
      <p:sp>
        <p:nvSpPr>
          <p:cNvPr id="104" name="Google Shape;104;p2"/>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182880" lvl="0" indent="-55878" algn="l" rtl="0">
              <a:lnSpc>
                <a:spcPct val="100000"/>
              </a:lnSpc>
              <a:spcBef>
                <a:spcPts val="0"/>
              </a:spcBef>
              <a:spcAft>
                <a:spcPts val="0"/>
              </a:spcAft>
              <a:buSzPts val="2000"/>
              <a:buNone/>
            </a:pPr>
            <a:endParaRPr sz="2800"/>
          </a:p>
          <a:p>
            <a:pPr marL="182880" lvl="0" indent="-55878" algn="l" rtl="0">
              <a:lnSpc>
                <a:spcPct val="100000"/>
              </a:lnSpc>
              <a:spcBef>
                <a:spcPts val="0"/>
              </a:spcBef>
              <a:spcAft>
                <a:spcPts val="0"/>
              </a:spcAft>
              <a:buSzPts val="2000"/>
              <a:buNone/>
            </a:pPr>
            <a:r>
              <a:rPr lang="hu-HU" sz="2800" b="1"/>
              <a:t>Despre ce va fi vorba:</a:t>
            </a:r>
            <a:br>
              <a:rPr lang="hu-HU" sz="2800" b="1"/>
            </a:br>
            <a:endParaRPr sz="2800"/>
          </a:p>
          <a:p>
            <a:pPr marL="182880" lvl="0" indent="-127000" algn="l" rtl="0">
              <a:lnSpc>
                <a:spcPct val="100000"/>
              </a:lnSpc>
              <a:spcBef>
                <a:spcPts val="0"/>
              </a:spcBef>
              <a:spcAft>
                <a:spcPts val="0"/>
              </a:spcAft>
              <a:buSzPts val="2000"/>
              <a:buChar char="•"/>
            </a:pPr>
            <a:r>
              <a:rPr lang="hu-HU" sz="2800"/>
              <a:t>Posibilități de crearea blogurilor gratuite</a:t>
            </a:r>
            <a:endParaRPr/>
          </a:p>
          <a:p>
            <a:pPr marL="182880" lvl="0" indent="-127000" algn="l" rtl="0">
              <a:lnSpc>
                <a:spcPct val="100000"/>
              </a:lnSpc>
              <a:spcBef>
                <a:spcPts val="0"/>
              </a:spcBef>
              <a:spcAft>
                <a:spcPts val="0"/>
              </a:spcAft>
              <a:buSzPts val="2000"/>
              <a:buChar char="•"/>
            </a:pPr>
            <a:r>
              <a:rPr lang="hu-HU" sz="2800"/>
              <a:t>Pagini web sociale  (Facebook, Instagram, Twitter)</a:t>
            </a:r>
            <a:endParaRPr/>
          </a:p>
          <a:p>
            <a:pPr marL="182880" lvl="0" indent="-127000" algn="l" rtl="0">
              <a:lnSpc>
                <a:spcPct val="100000"/>
              </a:lnSpc>
              <a:spcBef>
                <a:spcPts val="0"/>
              </a:spcBef>
              <a:spcAft>
                <a:spcPts val="0"/>
              </a:spcAft>
              <a:buSzPts val="2000"/>
              <a:buChar char="•"/>
            </a:pPr>
            <a:r>
              <a:rPr lang="hu-HU" sz="2800"/>
              <a:t>Media Kommando</a:t>
            </a:r>
            <a:endParaRPr/>
          </a:p>
          <a:p>
            <a:pPr marL="182880" lvl="0" indent="-127000" algn="l" rtl="0">
              <a:lnSpc>
                <a:spcPct val="100000"/>
              </a:lnSpc>
              <a:spcBef>
                <a:spcPts val="0"/>
              </a:spcBef>
              <a:spcAft>
                <a:spcPts val="0"/>
              </a:spcAft>
              <a:buSzPts val="2000"/>
              <a:buChar char="•"/>
            </a:pPr>
            <a:r>
              <a:rPr lang="hu-HU" sz="2800"/>
              <a:t>Vizionarea filmelor în grup</a:t>
            </a:r>
            <a:endParaRPr/>
          </a:p>
          <a:p>
            <a:pPr marL="182880" lvl="0" indent="-127000" algn="l" rtl="0">
              <a:lnSpc>
                <a:spcPct val="100000"/>
              </a:lnSpc>
              <a:spcBef>
                <a:spcPts val="0"/>
              </a:spcBef>
              <a:spcAft>
                <a:spcPts val="0"/>
              </a:spcAft>
              <a:buSzPts val="2000"/>
              <a:buChar char="•"/>
            </a:pPr>
            <a:r>
              <a:rPr lang="hu-HU" sz="2800"/>
              <a:t>Reviste online </a:t>
            </a:r>
            <a:endParaRPr/>
          </a:p>
          <a:p>
            <a:pPr marL="182880" lvl="0" indent="0" algn="l" rtl="0">
              <a:lnSpc>
                <a:spcPct val="100000"/>
              </a:lnSpc>
              <a:spcBef>
                <a:spcPts val="0"/>
              </a:spcBef>
              <a:spcAft>
                <a:spcPts val="0"/>
              </a:spcAft>
              <a:buSzPts val="2000"/>
              <a:buNone/>
            </a:pPr>
            <a:endParaRPr sz="2800"/>
          </a:p>
          <a:p>
            <a:pPr marL="182880" lvl="0" indent="0" algn="l" rtl="0">
              <a:lnSpc>
                <a:spcPct val="100000"/>
              </a:lnSpc>
              <a:spcBef>
                <a:spcPts val="0"/>
              </a:spcBef>
              <a:spcAft>
                <a:spcPts val="0"/>
              </a:spcAft>
              <a:buSzPts val="2000"/>
              <a:buNone/>
            </a:pPr>
            <a:endParaRPr sz="2800"/>
          </a:p>
          <a:p>
            <a:pPr marL="182880" lvl="0" indent="-55878" algn="l" rtl="0">
              <a:lnSpc>
                <a:spcPct val="100000"/>
              </a:lnSpc>
              <a:spcBef>
                <a:spcPts val="0"/>
              </a:spcBef>
              <a:spcAft>
                <a:spcPts val="0"/>
              </a:spcAft>
              <a:buSzPts val="2000"/>
              <a:buNone/>
            </a:pPr>
            <a:endParaRPr sz="2800" b="1"/>
          </a:p>
          <a:p>
            <a:pPr marL="182880" lvl="0" indent="-55878" algn="l" rtl="0">
              <a:lnSpc>
                <a:spcPct val="100000"/>
              </a:lnSpc>
              <a:spcBef>
                <a:spcPts val="0"/>
              </a:spcBef>
              <a:spcAft>
                <a:spcPts val="0"/>
              </a:spcAft>
              <a:buSzPts val="2000"/>
              <a:buNone/>
            </a:pPr>
            <a:endParaRPr sz="2800"/>
          </a:p>
          <a:p>
            <a:pPr marL="182880" lvl="0" indent="-55878" algn="l" rtl="0">
              <a:lnSpc>
                <a:spcPct val="100000"/>
              </a:lnSpc>
              <a:spcBef>
                <a:spcPts val="0"/>
              </a:spcBef>
              <a:spcAft>
                <a:spcPts val="0"/>
              </a:spcAft>
              <a:buSzPts val="2000"/>
              <a:buNone/>
            </a:pP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0"/>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Char char="•"/>
            </a:pPr>
            <a:r>
              <a:rPr lang="hu-HU" sz="2400"/>
              <a:t>140 caractere disponibile pentru postarea mesajelor</a:t>
            </a:r>
            <a:endParaRPr sz="2400"/>
          </a:p>
          <a:p>
            <a:pPr marL="457200" lvl="0" indent="-342900" algn="l" rtl="0">
              <a:lnSpc>
                <a:spcPct val="100000"/>
              </a:lnSpc>
              <a:spcBef>
                <a:spcPts val="900"/>
              </a:spcBef>
              <a:spcAft>
                <a:spcPts val="0"/>
              </a:spcAft>
              <a:buSzPts val="1800"/>
              <a:buChar char="•"/>
            </a:pPr>
            <a:r>
              <a:rPr lang="hu-HU" sz="2400"/>
              <a:t>Posibilitatea de a urmări pe cineva dacă ne interesează</a:t>
            </a:r>
            <a:endParaRPr sz="2400"/>
          </a:p>
          <a:p>
            <a:pPr marL="457200" lvl="0" indent="-342900" algn="l" rtl="0">
              <a:lnSpc>
                <a:spcPct val="100000"/>
              </a:lnSpc>
              <a:spcBef>
                <a:spcPts val="900"/>
              </a:spcBef>
              <a:spcAft>
                <a:spcPts val="0"/>
              </a:spcAft>
              <a:buSzPts val="1800"/>
              <a:buChar char="•"/>
            </a:pPr>
            <a:r>
              <a:rPr lang="hu-HU" sz="2400"/>
              <a:t>Algoritmul alege aleatoriu</a:t>
            </a:r>
            <a:endParaRPr/>
          </a:p>
          <a:p>
            <a:pPr marL="457200" lvl="0" indent="-342900" algn="l" rtl="0">
              <a:lnSpc>
                <a:spcPct val="100000"/>
              </a:lnSpc>
              <a:spcBef>
                <a:spcPts val="900"/>
              </a:spcBef>
              <a:spcAft>
                <a:spcPts val="0"/>
              </a:spcAft>
              <a:buSzPts val="1800"/>
              <a:buChar char="•"/>
            </a:pPr>
            <a:r>
              <a:rPr lang="hu-HU" sz="2400"/>
              <a:t>Tweet – ce se întâmplă acum?</a:t>
            </a:r>
            <a:br>
              <a:rPr lang="hu-HU" sz="2400"/>
            </a:br>
            <a:r>
              <a:rPr lang="hu-HU" sz="2400"/>
              <a:t>retweet manual RT @numele utilizatorului + mesaj; mesaj prin @nume de utilizator</a:t>
            </a:r>
            <a:endParaRPr/>
          </a:p>
          <a:p>
            <a:pPr marL="457200" lvl="0" indent="-342900" algn="l" rtl="0">
              <a:lnSpc>
                <a:spcPct val="100000"/>
              </a:lnSpc>
              <a:spcBef>
                <a:spcPts val="900"/>
              </a:spcBef>
              <a:spcAft>
                <a:spcPts val="0"/>
              </a:spcAft>
              <a:buSzPts val="1800"/>
              <a:buChar char="•"/>
            </a:pPr>
            <a:r>
              <a:rPr lang="hu-HU" sz="2400"/>
              <a:t>Dialog: @nume de utilizator, retweet, retweet către o singură persoană</a:t>
            </a:r>
            <a:endParaRPr/>
          </a:p>
          <a:p>
            <a:pPr marL="457200" lvl="0" indent="-342900" algn="l" rtl="0">
              <a:lnSpc>
                <a:spcPct val="100000"/>
              </a:lnSpc>
              <a:spcBef>
                <a:spcPts val="900"/>
              </a:spcBef>
              <a:spcAft>
                <a:spcPts val="0"/>
              </a:spcAft>
              <a:buSzPts val="1800"/>
              <a:buChar char="•"/>
            </a:pPr>
            <a:r>
              <a:rPr lang="hu-HU" sz="2400"/>
              <a:t>Folosirea hashtagurilor – ex. urmărirea unei conferințe – ce se întâmplă acum?</a:t>
            </a:r>
            <a:endParaRPr/>
          </a:p>
          <a:p>
            <a:pPr marL="457200" lvl="0" indent="-342900" algn="l" rtl="0">
              <a:lnSpc>
                <a:spcPct val="100000"/>
              </a:lnSpc>
              <a:spcBef>
                <a:spcPts val="900"/>
              </a:spcBef>
              <a:spcAft>
                <a:spcPts val="0"/>
              </a:spcAft>
              <a:buSzPts val="1800"/>
              <a:buNone/>
            </a:pPr>
            <a:endParaRPr/>
          </a:p>
          <a:p>
            <a:pPr marL="457200" lvl="0" indent="-2286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p:txBody>
      </p:sp>
      <p:sp>
        <p:nvSpPr>
          <p:cNvPr id="226" name="Google Shape;226;p20"/>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Caracteristici Twitter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Prezentarea funcțiilor Twitter</a:t>
            </a:r>
            <a:endParaRPr/>
          </a:p>
        </p:txBody>
      </p:sp>
      <p:sp>
        <p:nvSpPr>
          <p:cNvPr id="232" name="Google Shape;232;p21"/>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ctr" rtl="0">
              <a:lnSpc>
                <a:spcPct val="100000"/>
              </a:lnSpc>
              <a:spcBef>
                <a:spcPts val="900"/>
              </a:spcBef>
              <a:spcAft>
                <a:spcPts val="0"/>
              </a:spcAft>
              <a:buSzPts val="1800"/>
              <a:buNone/>
            </a:pPr>
            <a:r>
              <a:rPr lang="hu-HU" sz="3200"/>
              <a:t/>
            </a:r>
            <a:br>
              <a:rPr lang="hu-HU" sz="3200"/>
            </a:br>
            <a:r>
              <a:rPr lang="hu-HU" sz="4800" u="sng">
                <a:solidFill>
                  <a:schemeClr val="hlink"/>
                </a:solidFill>
                <a:hlinkClick r:id="rId3"/>
              </a:rPr>
              <a:t>Filmarea</a:t>
            </a:r>
            <a:endParaRPr sz="3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Crearea legăturilor între profilele de social media</a:t>
            </a:r>
            <a:endParaRPr/>
          </a:p>
        </p:txBody>
      </p:sp>
      <p:sp>
        <p:nvSpPr>
          <p:cNvPr id="238" name="Google Shape;238;p22"/>
          <p:cNvSpPr txBox="1">
            <a:spLocks noGrp="1"/>
          </p:cNvSpPr>
          <p:nvPr>
            <p:ph type="body" idx="1"/>
          </p:nvPr>
        </p:nvSpPr>
        <p:spPr>
          <a:xfrm>
            <a:off x="7608168" y="2103120"/>
            <a:ext cx="4392488"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None/>
            </a:pPr>
            <a:r>
              <a:rPr lang="hu-HU"/>
              <a:t>Facebook - &gt; Twitter </a:t>
            </a:r>
            <a:endParaRPr b="1"/>
          </a:p>
          <a:p>
            <a:pPr marL="457200" lvl="0" indent="-342900" algn="l" rtl="0">
              <a:lnSpc>
                <a:spcPct val="100000"/>
              </a:lnSpc>
              <a:spcBef>
                <a:spcPts val="900"/>
              </a:spcBef>
              <a:spcAft>
                <a:spcPts val="0"/>
              </a:spcAft>
              <a:buSzPts val="1800"/>
              <a:buNone/>
            </a:pPr>
            <a:r>
              <a:rPr lang="hu-HU"/>
              <a:t>În cadrul Facebook</a:t>
            </a:r>
            <a:endParaRPr/>
          </a:p>
          <a:p>
            <a:pPr marL="457200" lvl="0" indent="-342900" algn="l" rtl="0">
              <a:lnSpc>
                <a:spcPct val="100000"/>
              </a:lnSpc>
              <a:spcBef>
                <a:spcPts val="900"/>
              </a:spcBef>
              <a:spcAft>
                <a:spcPts val="0"/>
              </a:spcAft>
              <a:buSzPts val="1800"/>
              <a:buNone/>
            </a:pPr>
            <a:r>
              <a:rPr lang="hu-HU" b="1" u="sng">
                <a:solidFill>
                  <a:schemeClr val="hlink"/>
                </a:solidFill>
                <a:hlinkClick r:id="rId3"/>
              </a:rPr>
              <a:t>https://www.facebook.com/twitter</a:t>
            </a:r>
            <a:endParaRPr b="1"/>
          </a:p>
          <a:p>
            <a:pPr marL="457200" lvl="0" indent="-342900" algn="l" rtl="0">
              <a:lnSpc>
                <a:spcPct val="100000"/>
              </a:lnSpc>
              <a:spcBef>
                <a:spcPts val="900"/>
              </a:spcBef>
              <a:spcAft>
                <a:spcPts val="0"/>
              </a:spcAft>
              <a:buSzPts val="1800"/>
              <a:buNone/>
            </a:pPr>
            <a:r>
              <a:rPr lang="hu-HU"/>
              <a:t>Instagram -&gt; Facebook</a:t>
            </a:r>
            <a:endParaRPr/>
          </a:p>
          <a:p>
            <a:pPr marL="457200" lvl="0" indent="-342900" algn="l" rtl="0">
              <a:lnSpc>
                <a:spcPct val="100000"/>
              </a:lnSpc>
              <a:spcBef>
                <a:spcPts val="900"/>
              </a:spcBef>
              <a:spcAft>
                <a:spcPts val="0"/>
              </a:spcAft>
              <a:buSzPts val="1800"/>
              <a:buNone/>
            </a:pPr>
            <a:r>
              <a:rPr lang="hu-HU"/>
              <a:t>Setări de pagină / Instagram</a:t>
            </a:r>
            <a:endParaRPr/>
          </a:p>
          <a:p>
            <a:pPr marL="457200" lvl="0" indent="-342900" algn="l" rtl="0">
              <a:lnSpc>
                <a:spcPct val="100000"/>
              </a:lnSpc>
              <a:spcBef>
                <a:spcPts val="900"/>
              </a:spcBef>
              <a:spcAft>
                <a:spcPts val="0"/>
              </a:spcAft>
              <a:buSzPts val="1800"/>
              <a:buNone/>
            </a:pPr>
            <a:r>
              <a:rPr lang="hu-HU"/>
              <a:t>Twitter - &gt;  mai multe platforme</a:t>
            </a:r>
            <a:endParaRPr/>
          </a:p>
          <a:p>
            <a:pPr marL="457200" lvl="0" indent="-342900" algn="l" rtl="0">
              <a:lnSpc>
                <a:spcPct val="100000"/>
              </a:lnSpc>
              <a:spcBef>
                <a:spcPts val="900"/>
              </a:spcBef>
              <a:spcAft>
                <a:spcPts val="0"/>
              </a:spcAft>
              <a:buSzPts val="1800"/>
              <a:buNone/>
            </a:pPr>
            <a:r>
              <a:rPr lang="hu-HU" u="sng">
                <a:solidFill>
                  <a:schemeClr val="hlink"/>
                </a:solidFill>
                <a:hlinkClick r:id="rId4"/>
              </a:rPr>
              <a:t>https://twitter.com/settings/applicati</a:t>
            </a:r>
            <a:endParaRPr/>
          </a:p>
          <a:p>
            <a:pPr marL="457200" lvl="0" indent="-342900" algn="l" rtl="0">
              <a:lnSpc>
                <a:spcPct val="100000"/>
              </a:lnSpc>
              <a:spcBef>
                <a:spcPts val="900"/>
              </a:spcBef>
              <a:spcAft>
                <a:spcPts val="0"/>
              </a:spcAft>
              <a:buSzPts val="1800"/>
              <a:buNone/>
            </a:pPr>
            <a:r>
              <a:rPr lang="hu-HU" u="sng">
                <a:solidFill>
                  <a:schemeClr val="hlink"/>
                </a:solidFill>
                <a:hlinkClick r:id="rId4"/>
              </a:rPr>
              <a:t>ons/ </a:t>
            </a:r>
            <a:endParaRPr/>
          </a:p>
          <a:p>
            <a:pPr marL="457200" lvl="0" indent="-342900" algn="l" rtl="0">
              <a:lnSpc>
                <a:spcPct val="100000"/>
              </a:lnSpc>
              <a:spcBef>
                <a:spcPts val="900"/>
              </a:spcBef>
              <a:spcAft>
                <a:spcPts val="0"/>
              </a:spcAft>
              <a:buSzPts val="1800"/>
              <a:buNone/>
            </a:pPr>
            <a:r>
              <a:rPr lang="hu-HU"/>
              <a:t>Prin aplicații:</a:t>
            </a:r>
            <a:endParaRPr/>
          </a:p>
          <a:p>
            <a:pPr marL="457200" lvl="0" indent="-342900" algn="l" rtl="0">
              <a:lnSpc>
                <a:spcPct val="100000"/>
              </a:lnSpc>
              <a:spcBef>
                <a:spcPts val="900"/>
              </a:spcBef>
              <a:spcAft>
                <a:spcPts val="0"/>
              </a:spcAft>
              <a:buSzPts val="1800"/>
              <a:buNone/>
            </a:pPr>
            <a:r>
              <a:rPr lang="hu-HU"/>
              <a:t>Buffer, Hootsuite, IFTT, Zapier etc.</a:t>
            </a:r>
            <a:br>
              <a:rPr lang="hu-HU"/>
            </a:br>
            <a:r>
              <a:rPr lang="hu-HU"/>
              <a:t/>
            </a:r>
            <a:br>
              <a:rPr lang="hu-HU"/>
            </a:br>
            <a:endParaRPr/>
          </a:p>
        </p:txBody>
      </p:sp>
      <p:pic>
        <p:nvPicPr>
          <p:cNvPr id="239" name="Google Shape;239;p22"/>
          <p:cNvPicPr preferRelativeResize="0"/>
          <p:nvPr/>
        </p:nvPicPr>
        <p:blipFill rotWithShape="1">
          <a:blip r:embed="rId5">
            <a:alphaModFix/>
          </a:blip>
          <a:srcRect/>
          <a:stretch/>
        </p:blipFill>
        <p:spPr>
          <a:xfrm>
            <a:off x="1127448" y="2276872"/>
            <a:ext cx="6480720" cy="36454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None/>
            </a:pPr>
            <a:r>
              <a:rPr lang="hu-HU" sz="2400"/>
              <a:t>Folositoar în transmiterea gândurilor noastre, popularizarea creației noastre</a:t>
            </a:r>
            <a:endParaRPr sz="2400"/>
          </a:p>
          <a:p>
            <a:pPr marL="457200" lvl="0" indent="-342900" algn="l" rtl="0">
              <a:lnSpc>
                <a:spcPct val="100000"/>
              </a:lnSpc>
              <a:spcBef>
                <a:spcPts val="900"/>
              </a:spcBef>
              <a:spcAft>
                <a:spcPts val="0"/>
              </a:spcAft>
              <a:buSzPts val="1800"/>
              <a:buNone/>
            </a:pPr>
            <a:endParaRPr sz="2400"/>
          </a:p>
          <a:p>
            <a:pPr marL="457200" lvl="0" indent="-342900" algn="l" rtl="0">
              <a:lnSpc>
                <a:spcPct val="100000"/>
              </a:lnSpc>
              <a:spcBef>
                <a:spcPts val="900"/>
              </a:spcBef>
              <a:spcAft>
                <a:spcPts val="0"/>
              </a:spcAft>
              <a:buSzPts val="1800"/>
              <a:buFont typeface="Arial"/>
              <a:buAutoNum type="arabicPeriod"/>
            </a:pPr>
            <a:r>
              <a:rPr lang="hu-HU" sz="2400"/>
              <a:t>Șabloane gratuite ce se pot descărca pentru Ms Word (</a:t>
            </a:r>
            <a:r>
              <a:rPr lang="hu-HU" sz="2400" u="sng">
                <a:solidFill>
                  <a:schemeClr val="hlink"/>
                </a:solidFill>
                <a:hlinkClick r:id="rId3"/>
              </a:rPr>
              <a:t>https://templates.office.com/</a:t>
            </a:r>
            <a:r>
              <a:rPr lang="hu-HU" sz="2400"/>
              <a:t>) , după care realizarea unui PDF, răspândire</a:t>
            </a:r>
            <a:endParaRPr/>
          </a:p>
          <a:p>
            <a:pPr marL="457200" lvl="0" indent="-342900" algn="l" rtl="0">
              <a:lnSpc>
                <a:spcPct val="100000"/>
              </a:lnSpc>
              <a:spcBef>
                <a:spcPts val="900"/>
              </a:spcBef>
              <a:spcAft>
                <a:spcPts val="0"/>
              </a:spcAft>
              <a:buSzPts val="1800"/>
              <a:buFont typeface="Arial"/>
              <a:buAutoNum type="arabicPeriod"/>
            </a:pPr>
            <a:r>
              <a:rPr lang="hu-HU" sz="2400" u="sng">
                <a:solidFill>
                  <a:schemeClr val="hlink"/>
                </a:solidFill>
                <a:hlinkClick r:id="rId4"/>
              </a:rPr>
              <a:t>Aplicații online (CANVA)</a:t>
            </a:r>
            <a:endParaRPr sz="2400"/>
          </a:p>
          <a:p>
            <a:pPr marL="457200" lvl="0" indent="-342900" algn="l" rtl="0">
              <a:lnSpc>
                <a:spcPct val="100000"/>
              </a:lnSpc>
              <a:spcBef>
                <a:spcPts val="900"/>
              </a:spcBef>
              <a:spcAft>
                <a:spcPts val="0"/>
              </a:spcAft>
              <a:buSzPts val="1800"/>
              <a:buFont typeface="Arial"/>
              <a:buAutoNum type="arabicPeriod"/>
            </a:pPr>
            <a:r>
              <a:rPr lang="hu-HU" sz="2400" u="sng">
                <a:hlinkClick r:id="rId5"/>
              </a:rPr>
              <a:t>Pagini web practice pentru crearea unei reviste</a:t>
            </a:r>
            <a:r>
              <a:rPr lang="hu-HU" sz="2400" u="sng">
                <a:solidFill>
                  <a:schemeClr val="lt1"/>
                </a:solidFill>
                <a:hlinkClick r:id="rId5"/>
              </a:rPr>
              <a:t>(WiX.com)</a:t>
            </a:r>
            <a:endParaRPr sz="2400">
              <a:solidFill>
                <a:schemeClr val="lt1"/>
              </a:solidFill>
            </a:endParaRPr>
          </a:p>
          <a:p>
            <a:pPr marL="457200" lvl="0" indent="-342900" algn="l" rtl="0">
              <a:lnSpc>
                <a:spcPct val="100000"/>
              </a:lnSpc>
              <a:spcBef>
                <a:spcPts val="900"/>
              </a:spcBef>
              <a:spcAft>
                <a:spcPts val="0"/>
              </a:spcAft>
              <a:buSzPts val="1800"/>
              <a:buNone/>
            </a:pPr>
            <a:r>
              <a:rPr lang="hu-HU">
                <a:solidFill>
                  <a:srgbClr val="FFFF00"/>
                </a:solidFill>
              </a:rPr>
              <a:t>      </a:t>
            </a:r>
            <a:endParaRPr>
              <a:solidFill>
                <a:srgbClr val="FFFF00"/>
              </a:solidFill>
            </a:endParaRPr>
          </a:p>
          <a:p>
            <a:pPr marL="457200" lvl="0" indent="-228600" algn="l" rtl="0">
              <a:lnSpc>
                <a:spcPct val="100000"/>
              </a:lnSpc>
              <a:spcBef>
                <a:spcPts val="900"/>
              </a:spcBef>
              <a:spcAft>
                <a:spcPts val="0"/>
              </a:spcAft>
              <a:buSzPts val="1800"/>
              <a:buFont typeface="Arial"/>
              <a:buNone/>
            </a:pPr>
            <a:endParaRPr/>
          </a:p>
          <a:p>
            <a:pPr marL="457200" lvl="0" indent="-342900" algn="l" rtl="0">
              <a:lnSpc>
                <a:spcPct val="100000"/>
              </a:lnSpc>
              <a:spcBef>
                <a:spcPts val="900"/>
              </a:spcBef>
              <a:spcAft>
                <a:spcPts val="0"/>
              </a:spcAft>
              <a:buSzPts val="1800"/>
              <a:buNone/>
            </a:pPr>
            <a:endParaRPr/>
          </a:p>
          <a:p>
            <a:pPr marL="457200" lvl="0" indent="-228600" algn="l" rtl="0">
              <a:lnSpc>
                <a:spcPct val="100000"/>
              </a:lnSpc>
              <a:spcBef>
                <a:spcPts val="900"/>
              </a:spcBef>
              <a:spcAft>
                <a:spcPts val="0"/>
              </a:spcAft>
              <a:buSzPts val="1800"/>
              <a:buFont typeface="Arial"/>
              <a:buNone/>
            </a:pPr>
            <a:endParaRPr/>
          </a:p>
          <a:p>
            <a:pPr marL="457200" lvl="0" indent="-228600" algn="l" rtl="0">
              <a:lnSpc>
                <a:spcPct val="100000"/>
              </a:lnSpc>
              <a:spcBef>
                <a:spcPts val="900"/>
              </a:spcBef>
              <a:spcAft>
                <a:spcPts val="0"/>
              </a:spcAft>
              <a:buSzPts val="1800"/>
              <a:buFont typeface="Arial"/>
              <a:buNone/>
            </a:pPr>
            <a:endParaRPr/>
          </a:p>
        </p:txBody>
      </p:sp>
      <p:sp>
        <p:nvSpPr>
          <p:cNvPr id="245" name="Google Shape;245;p23"/>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Crearea revistelor online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Răspândirea revistelor online</a:t>
            </a:r>
            <a:endParaRPr/>
          </a:p>
        </p:txBody>
      </p:sp>
      <p:sp>
        <p:nvSpPr>
          <p:cNvPr id="251" name="Google Shape;251;p24"/>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None/>
            </a:pPr>
            <a:endParaRPr>
              <a:solidFill>
                <a:srgbClr val="FFFF00"/>
              </a:solidFill>
            </a:endParaRPr>
          </a:p>
          <a:p>
            <a:pPr marL="457200" lvl="0" indent="-342900" algn="l" rtl="0">
              <a:lnSpc>
                <a:spcPct val="100000"/>
              </a:lnSpc>
              <a:spcBef>
                <a:spcPts val="900"/>
              </a:spcBef>
              <a:spcAft>
                <a:spcPts val="0"/>
              </a:spcAft>
              <a:buSzPts val="1800"/>
              <a:buNone/>
            </a:pPr>
            <a:endParaRPr u="sng">
              <a:solidFill>
                <a:srgbClr val="FFFF00"/>
              </a:solidFill>
              <a:hlinkClick r:id="rId3"/>
            </a:endParaRPr>
          </a:p>
          <a:p>
            <a:pPr marL="457200" lvl="0" indent="-342900" algn="l" rtl="0">
              <a:lnSpc>
                <a:spcPct val="100000"/>
              </a:lnSpc>
              <a:spcBef>
                <a:spcPts val="900"/>
              </a:spcBef>
              <a:spcAft>
                <a:spcPts val="0"/>
              </a:spcAft>
              <a:buSzPts val="1800"/>
              <a:buNone/>
            </a:pPr>
            <a:endParaRPr sz="2400" u="sng">
              <a:solidFill>
                <a:srgbClr val="FFFF00"/>
              </a:solidFill>
              <a:hlinkClick r:id="rId3"/>
            </a:endParaRPr>
          </a:p>
          <a:p>
            <a:pPr marL="457200" lvl="0" indent="-342900" algn="ctr" rtl="0">
              <a:lnSpc>
                <a:spcPct val="100000"/>
              </a:lnSpc>
              <a:spcBef>
                <a:spcPts val="900"/>
              </a:spcBef>
              <a:spcAft>
                <a:spcPts val="0"/>
              </a:spcAft>
              <a:buSzPts val="1800"/>
              <a:buNone/>
            </a:pPr>
            <a:r>
              <a:rPr lang="hu-HU" sz="4000" u="sng">
                <a:solidFill>
                  <a:srgbClr val="FFFF00"/>
                </a:solidFill>
                <a:hlinkClick r:id="rId3"/>
              </a:rPr>
              <a:t>Aplicații de împărțirea documentelor</a:t>
            </a:r>
            <a:endParaRPr/>
          </a:p>
          <a:p>
            <a:pPr marL="457200" lvl="0" indent="-342900" algn="l" rtl="0">
              <a:lnSpc>
                <a:spcPct val="100000"/>
              </a:lnSpc>
              <a:spcBef>
                <a:spcPts val="900"/>
              </a:spcBef>
              <a:spcAft>
                <a:spcPts val="0"/>
              </a:spcAft>
              <a:buSzPts val="180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A4F1C"/>
        </a:solidFill>
        <a:effectLst/>
      </p:bgPr>
    </p:bg>
    <p:spTree>
      <p:nvGrpSpPr>
        <p:cNvPr id="1" name="Shape 255"/>
        <p:cNvGrpSpPr/>
        <p:nvPr/>
      </p:nvGrpSpPr>
      <p:grpSpPr>
        <a:xfrm>
          <a:off x="0" y="0"/>
          <a:ext cx="0" cy="0"/>
          <a:chOff x="0" y="0"/>
          <a:chExt cx="0" cy="0"/>
        </a:xfrm>
      </p:grpSpPr>
      <p:sp>
        <p:nvSpPr>
          <p:cNvPr id="256" name="Google Shape;256;p25"/>
          <p:cNvSpPr txBox="1">
            <a:spLocks noGrp="1"/>
          </p:cNvSpPr>
          <p:nvPr>
            <p:ph type="ctrTitle"/>
          </p:nvPr>
        </p:nvSpPr>
        <p:spPr>
          <a:xfrm>
            <a:off x="1561708" y="2091263"/>
            <a:ext cx="9068586" cy="2590800"/>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chemeClr val="lt1"/>
              </a:buClr>
              <a:buSzPts val="3200"/>
              <a:buFont typeface="Century Gothic"/>
              <a:buNone/>
            </a:pPr>
            <a:r>
              <a:rPr lang="hu-HU" sz="3200" b="1"/>
              <a:t/>
            </a:r>
            <a:br>
              <a:rPr lang="hu-HU" sz="3200" b="1"/>
            </a:br>
            <a:r>
              <a:rPr lang="hu-HU" sz="3200" b="1"/>
              <a:t/>
            </a:r>
            <a:br>
              <a:rPr lang="hu-HU" sz="3200" b="1"/>
            </a:br>
            <a:r>
              <a:rPr lang="hu-HU" sz="3200" b="1"/>
              <a:t/>
            </a:r>
            <a:br>
              <a:rPr lang="hu-HU" sz="3200" b="1"/>
            </a:br>
            <a:r>
              <a:rPr lang="hu-HU" sz="3200" b="1"/>
              <a:t/>
            </a:r>
            <a:br>
              <a:rPr lang="hu-HU" sz="3200" b="1"/>
            </a:br>
            <a:r>
              <a:rPr lang="hu-HU" sz="3200" b="1"/>
              <a:t>Mulțumesc pentru atenție!</a:t>
            </a:r>
            <a:br>
              <a:rPr lang="hu-HU" sz="3200" b="1"/>
            </a:br>
            <a:r>
              <a:rPr lang="hu-HU" sz="3200" b="1"/>
              <a:t/>
            </a:r>
            <a:br>
              <a:rPr lang="hu-HU" sz="3200" b="1"/>
            </a:br>
            <a:r>
              <a:rPr lang="hu-HU" sz="3200" b="1"/>
              <a:t>Kovács Márta, multiplicator de cunoștințe</a:t>
            </a:r>
            <a:br>
              <a:rPr lang="hu-HU" sz="3200" b="1"/>
            </a:br>
            <a:r>
              <a:rPr lang="hu-HU" sz="3200" b="1"/>
              <a:t>06304030075</a:t>
            </a:r>
            <a:br>
              <a:rPr lang="hu-HU" sz="3200" b="1"/>
            </a:br>
            <a:r>
              <a:rPr lang="hu-HU" sz="3200" b="1" u="sng">
                <a:solidFill>
                  <a:schemeClr val="hlink"/>
                </a:solidFill>
                <a:hlinkClick r:id="rId3"/>
              </a:rPr>
              <a:t>komartt@t-online.hu</a:t>
            </a:r>
            <a:r>
              <a:rPr lang="hu-HU" sz="3200" b="1"/>
              <a:t> </a:t>
            </a:r>
            <a:br>
              <a:rPr lang="hu-HU" sz="3200" b="1"/>
            </a:br>
            <a:r>
              <a:rPr lang="hu-HU" sz="3200" b="1"/>
              <a:t/>
            </a:r>
            <a:br>
              <a:rPr lang="hu-HU" sz="3200" b="1"/>
            </a:br>
            <a:r>
              <a:rPr lang="hu-HU" sz="3200" b="1"/>
              <a:t>THANK YOU FOR YOUR ATTENTION</a:t>
            </a:r>
            <a:br>
              <a:rPr lang="hu-HU" sz="3200" b="1"/>
            </a:br>
            <a:r>
              <a:rPr lang="hu-HU" sz="3200" b="1"/>
              <a:t/>
            </a:r>
            <a:br>
              <a:rPr lang="hu-HU" sz="3200" b="1"/>
            </a:br>
            <a:r>
              <a:rPr lang="hu-HU" sz="3200" b="1"/>
              <a:t/>
            </a:r>
            <a:br>
              <a:rPr lang="hu-HU" sz="3200" b="1"/>
            </a:br>
            <a:endParaRPr sz="3200" b="1" cap="none"/>
          </a:p>
        </p:txBody>
      </p:sp>
      <p:sp>
        <p:nvSpPr>
          <p:cNvPr id="257" name="Google Shape;257;p25"/>
          <p:cNvSpPr txBox="1">
            <a:spLocks noGrp="1"/>
          </p:cNvSpPr>
          <p:nvPr>
            <p:ph type="subTitle" idx="1"/>
          </p:nvPr>
        </p:nvSpPr>
        <p:spPr>
          <a:xfrm>
            <a:off x="1562100" y="4682062"/>
            <a:ext cx="9070848" cy="45720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600"/>
              <a:buNone/>
            </a:pPr>
            <a:endParaRPr/>
          </a:p>
        </p:txBody>
      </p:sp>
      <p:pic>
        <p:nvPicPr>
          <p:cNvPr id="258" name="Google Shape;258;p25" descr="KapcsolÃ³dÃ³ kÃ©p"/>
          <p:cNvPicPr preferRelativeResize="0"/>
          <p:nvPr/>
        </p:nvPicPr>
        <p:blipFill rotWithShape="1">
          <a:blip r:embed="rId4">
            <a:alphaModFix/>
          </a:blip>
          <a:srcRect/>
          <a:stretch/>
        </p:blipFill>
        <p:spPr>
          <a:xfrm rot="-1692344">
            <a:off x="9424753" y="466411"/>
            <a:ext cx="1848444" cy="184844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1127448" y="692696"/>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Bloguri</a:t>
            </a:r>
            <a:endParaRPr/>
          </a:p>
        </p:txBody>
      </p:sp>
      <p:sp>
        <p:nvSpPr>
          <p:cNvPr id="110" name="Google Shape;110;p3"/>
          <p:cNvSpPr txBox="1">
            <a:spLocks noGrp="1"/>
          </p:cNvSpPr>
          <p:nvPr>
            <p:ph type="body" idx="1"/>
          </p:nvPr>
        </p:nvSpPr>
        <p:spPr>
          <a:xfrm>
            <a:off x="886744" y="2204864"/>
            <a:ext cx="11305256"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Char char="•"/>
            </a:pPr>
            <a:r>
              <a:rPr lang="hu-HU" sz="5400"/>
              <a:t>De ce să facem bloguri?</a:t>
            </a:r>
            <a:endParaRPr/>
          </a:p>
          <a:p>
            <a:pPr marL="457200" lvl="0" indent="-342900" algn="l" rtl="0">
              <a:lnSpc>
                <a:spcPct val="100000"/>
              </a:lnSpc>
              <a:spcBef>
                <a:spcPts val="900"/>
              </a:spcBef>
              <a:spcAft>
                <a:spcPts val="0"/>
              </a:spcAft>
              <a:buSzPts val="1800"/>
              <a:buChar char="•"/>
            </a:pPr>
            <a:r>
              <a:rPr lang="hu-HU" sz="5400"/>
              <a:t>Blog, sau vlog?</a:t>
            </a:r>
            <a:endParaRPr/>
          </a:p>
          <a:p>
            <a:pPr marL="457200" lvl="0" indent="-342900" algn="l" rtl="0">
              <a:lnSpc>
                <a:spcPct val="100000"/>
              </a:lnSpc>
              <a:spcBef>
                <a:spcPts val="900"/>
              </a:spcBef>
              <a:spcAft>
                <a:spcPts val="0"/>
              </a:spcAft>
              <a:buSzPts val="1800"/>
              <a:buChar char="•"/>
            </a:pPr>
            <a:r>
              <a:rPr lang="hu-HU" sz="5400"/>
              <a:t>Sisteme CMS  / bloguri gratuite</a:t>
            </a:r>
            <a:endParaRPr sz="5400"/>
          </a:p>
          <a:p>
            <a:pPr marL="457200" lvl="0" indent="-342900" algn="l" rtl="0">
              <a:lnSpc>
                <a:spcPct val="100000"/>
              </a:lnSpc>
              <a:spcBef>
                <a:spcPts val="90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body" idx="1"/>
          </p:nvPr>
        </p:nvSpPr>
        <p:spPr>
          <a:xfrm>
            <a:off x="263352" y="476672"/>
            <a:ext cx="12025336" cy="5544616"/>
          </a:xfrm>
          <a:prstGeom prst="rect">
            <a:avLst/>
          </a:prstGeom>
          <a:noFill/>
          <a:ln>
            <a:noFill/>
          </a:ln>
        </p:spPr>
        <p:txBody>
          <a:bodyPr spcFirstLastPara="1" wrap="square" lIns="91425" tIns="45700" rIns="91425" bIns="45700" anchor="t" anchorCtr="0">
            <a:noAutofit/>
          </a:bodyPr>
          <a:lstStyle/>
          <a:p>
            <a:pPr marL="457200" lvl="0" indent="-342900" algn="ctr" rtl="0">
              <a:lnSpc>
                <a:spcPct val="100000"/>
              </a:lnSpc>
              <a:spcBef>
                <a:spcPts val="900"/>
              </a:spcBef>
              <a:spcAft>
                <a:spcPts val="0"/>
              </a:spcAft>
              <a:buSzPts val="1800"/>
              <a:buNone/>
            </a:pPr>
            <a:r>
              <a:rPr lang="hu-HU" sz="3200" b="1"/>
              <a:t>Aplicații de bloguri gratuite</a:t>
            </a:r>
            <a:endParaRPr/>
          </a:p>
          <a:p>
            <a:pPr marL="457200" lvl="0" indent="-342900" algn="ctr" rtl="0">
              <a:lnSpc>
                <a:spcPct val="100000"/>
              </a:lnSpc>
              <a:spcBef>
                <a:spcPts val="900"/>
              </a:spcBef>
              <a:spcAft>
                <a:spcPts val="0"/>
              </a:spcAft>
              <a:buSzPts val="1800"/>
              <a:buNone/>
            </a:pPr>
            <a:endParaRPr sz="3200"/>
          </a:p>
          <a:p>
            <a:pPr marL="457200" lvl="0" indent="-342900" algn="ctr" rtl="0">
              <a:lnSpc>
                <a:spcPct val="100000"/>
              </a:lnSpc>
              <a:spcBef>
                <a:spcPts val="900"/>
              </a:spcBef>
              <a:spcAft>
                <a:spcPts val="0"/>
              </a:spcAft>
              <a:buSzPts val="1800"/>
              <a:buNone/>
            </a:pPr>
            <a:r>
              <a:rPr lang="hu-HU" sz="2400"/>
              <a:t>	</a:t>
            </a:r>
            <a:endParaRPr/>
          </a:p>
          <a:p>
            <a:pPr marL="457200" lvl="0" indent="-342900" algn="l" rtl="0">
              <a:lnSpc>
                <a:spcPct val="100000"/>
              </a:lnSpc>
              <a:spcBef>
                <a:spcPts val="900"/>
              </a:spcBef>
              <a:spcAft>
                <a:spcPts val="0"/>
              </a:spcAft>
              <a:buSzPts val="1800"/>
              <a:buNone/>
            </a:pPr>
            <a:r>
              <a:rPr lang="hu-HU" sz="2400"/>
              <a:t>			</a:t>
            </a:r>
            <a:endParaRPr/>
          </a:p>
          <a:p>
            <a:pPr marL="457200" lvl="0" indent="-342900" algn="l" rtl="0">
              <a:lnSpc>
                <a:spcPct val="100000"/>
              </a:lnSpc>
              <a:spcBef>
                <a:spcPts val="900"/>
              </a:spcBef>
              <a:spcAft>
                <a:spcPts val="0"/>
              </a:spcAft>
              <a:buSzPts val="1800"/>
              <a:buNone/>
            </a:pPr>
            <a:endParaRPr sz="3200" b="1"/>
          </a:p>
        </p:txBody>
      </p:sp>
      <p:pic>
        <p:nvPicPr>
          <p:cNvPr id="116" name="Google Shape;116;p4"/>
          <p:cNvPicPr preferRelativeResize="0"/>
          <p:nvPr/>
        </p:nvPicPr>
        <p:blipFill>
          <a:blip r:embed="rId3">
            <a:alphaModFix/>
          </a:blip>
          <a:stretch>
            <a:fillRect/>
          </a:stretch>
        </p:blipFill>
        <p:spPr>
          <a:xfrm>
            <a:off x="2508875" y="1182088"/>
            <a:ext cx="7534275" cy="5114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5"/>
          <p:cNvSpPr txBox="1">
            <a:spLocks noGrp="1"/>
          </p:cNvSpPr>
          <p:nvPr>
            <p:ph type="body" idx="1"/>
          </p:nvPr>
        </p:nvSpPr>
        <p:spPr>
          <a:xfrm>
            <a:off x="550863" y="549275"/>
            <a:ext cx="11017250" cy="583247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900"/>
              </a:spcBef>
              <a:spcAft>
                <a:spcPts val="0"/>
              </a:spcAft>
              <a:buSzPts val="1800"/>
              <a:buNone/>
            </a:pPr>
            <a:endParaRPr/>
          </a:p>
        </p:txBody>
      </p:sp>
      <p:pic>
        <p:nvPicPr>
          <p:cNvPr id="122" name="Google Shape;122;p5" descr="blog.hu.png"/>
          <p:cNvPicPr preferRelativeResize="0"/>
          <p:nvPr/>
        </p:nvPicPr>
        <p:blipFill rotWithShape="1">
          <a:blip r:embed="rId3">
            <a:alphaModFix/>
          </a:blip>
          <a:srcRect/>
          <a:stretch/>
        </p:blipFill>
        <p:spPr>
          <a:xfrm>
            <a:off x="1055440" y="548680"/>
            <a:ext cx="5081264" cy="2858211"/>
          </a:xfrm>
          <a:prstGeom prst="rect">
            <a:avLst/>
          </a:prstGeom>
          <a:noFill/>
          <a:ln>
            <a:noFill/>
          </a:ln>
        </p:spPr>
      </p:pic>
      <p:pic>
        <p:nvPicPr>
          <p:cNvPr id="123" name="Google Shape;123;p5" descr="cafeblog.png"/>
          <p:cNvPicPr preferRelativeResize="0"/>
          <p:nvPr/>
        </p:nvPicPr>
        <p:blipFill rotWithShape="1">
          <a:blip r:embed="rId4">
            <a:alphaModFix/>
          </a:blip>
          <a:srcRect/>
          <a:stretch/>
        </p:blipFill>
        <p:spPr>
          <a:xfrm>
            <a:off x="1055440" y="3573016"/>
            <a:ext cx="4992554" cy="2808312"/>
          </a:xfrm>
          <a:prstGeom prst="rect">
            <a:avLst/>
          </a:prstGeom>
          <a:noFill/>
          <a:ln>
            <a:noFill/>
          </a:ln>
        </p:spPr>
      </p:pic>
      <p:pic>
        <p:nvPicPr>
          <p:cNvPr id="124" name="Google Shape;124;p5" descr="webnode.png"/>
          <p:cNvPicPr preferRelativeResize="0"/>
          <p:nvPr/>
        </p:nvPicPr>
        <p:blipFill rotWithShape="1">
          <a:blip r:embed="rId5">
            <a:alphaModFix/>
          </a:blip>
          <a:srcRect/>
          <a:stretch/>
        </p:blipFill>
        <p:spPr>
          <a:xfrm>
            <a:off x="6528048" y="539286"/>
            <a:ext cx="4793232" cy="2696193"/>
          </a:xfrm>
          <a:prstGeom prst="rect">
            <a:avLst/>
          </a:prstGeom>
          <a:noFill/>
          <a:ln>
            <a:noFill/>
          </a:ln>
        </p:spPr>
      </p:pic>
      <p:pic>
        <p:nvPicPr>
          <p:cNvPr id="125" name="Google Shape;125;p5" descr="wix.png"/>
          <p:cNvPicPr preferRelativeResize="0"/>
          <p:nvPr/>
        </p:nvPicPr>
        <p:blipFill rotWithShape="1">
          <a:blip r:embed="rId6">
            <a:alphaModFix/>
          </a:blip>
          <a:srcRect/>
          <a:stretch/>
        </p:blipFill>
        <p:spPr>
          <a:xfrm>
            <a:off x="6456040" y="3501007"/>
            <a:ext cx="4968552" cy="2794811"/>
          </a:xfrm>
          <a:prstGeom prst="rect">
            <a:avLst/>
          </a:prstGeom>
          <a:noFill/>
          <a:ln>
            <a:noFill/>
          </a:ln>
        </p:spPr>
      </p:pic>
      <p:sp>
        <p:nvSpPr>
          <p:cNvPr id="126" name="Google Shape;126;p5"/>
          <p:cNvSpPr txBox="1"/>
          <p:nvPr/>
        </p:nvSpPr>
        <p:spPr>
          <a:xfrm>
            <a:off x="2135560" y="1772816"/>
            <a:ext cx="2448272" cy="52322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2800" b="0" i="0" u="none" strike="noStrike" cap="none">
                <a:solidFill>
                  <a:srgbClr val="000000"/>
                </a:solidFill>
                <a:latin typeface="Arial"/>
                <a:ea typeface="Arial"/>
                <a:cs typeface="Arial"/>
                <a:sym typeface="Arial"/>
              </a:rPr>
              <a:t>Blog.hu</a:t>
            </a:r>
            <a:endParaRPr sz="2800" b="0" i="0" u="none" strike="noStrike" cap="none">
              <a:solidFill>
                <a:srgbClr val="000000"/>
              </a:solidFill>
              <a:latin typeface="Arial"/>
              <a:ea typeface="Arial"/>
              <a:cs typeface="Arial"/>
              <a:sym typeface="Arial"/>
            </a:endParaRPr>
          </a:p>
        </p:txBody>
      </p:sp>
      <p:sp>
        <p:nvSpPr>
          <p:cNvPr id="127" name="Google Shape;127;p5"/>
          <p:cNvSpPr txBox="1"/>
          <p:nvPr/>
        </p:nvSpPr>
        <p:spPr>
          <a:xfrm>
            <a:off x="2063552" y="4869160"/>
            <a:ext cx="2808312" cy="52322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2800" b="0" i="0" u="none" strike="noStrike" cap="none">
                <a:solidFill>
                  <a:srgbClr val="000000"/>
                </a:solidFill>
                <a:latin typeface="Arial"/>
                <a:ea typeface="Arial"/>
                <a:cs typeface="Arial"/>
                <a:sym typeface="Arial"/>
              </a:rPr>
              <a:t>Cafeblog.hu</a:t>
            </a:r>
            <a:endParaRPr sz="2800" b="0" i="0" u="none" strike="noStrike" cap="none">
              <a:solidFill>
                <a:srgbClr val="000000"/>
              </a:solidFill>
              <a:latin typeface="Arial"/>
              <a:ea typeface="Arial"/>
              <a:cs typeface="Arial"/>
              <a:sym typeface="Arial"/>
            </a:endParaRPr>
          </a:p>
        </p:txBody>
      </p:sp>
      <p:sp>
        <p:nvSpPr>
          <p:cNvPr id="128" name="Google Shape;128;p5"/>
          <p:cNvSpPr txBox="1"/>
          <p:nvPr/>
        </p:nvSpPr>
        <p:spPr>
          <a:xfrm>
            <a:off x="7680176" y="1700808"/>
            <a:ext cx="2808312" cy="52322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2800" b="0" i="0" u="none" strike="noStrike" cap="none">
                <a:solidFill>
                  <a:srgbClr val="000000"/>
                </a:solidFill>
                <a:latin typeface="Arial"/>
                <a:ea typeface="Arial"/>
                <a:cs typeface="Arial"/>
                <a:sym typeface="Arial"/>
              </a:rPr>
              <a:t>Webnode.hu</a:t>
            </a:r>
            <a:endParaRPr sz="2800" b="0" i="0" u="none" strike="noStrike" cap="none">
              <a:solidFill>
                <a:srgbClr val="000000"/>
              </a:solidFill>
              <a:latin typeface="Arial"/>
              <a:ea typeface="Arial"/>
              <a:cs typeface="Arial"/>
              <a:sym typeface="Arial"/>
            </a:endParaRPr>
          </a:p>
        </p:txBody>
      </p:sp>
      <p:sp>
        <p:nvSpPr>
          <p:cNvPr id="129" name="Google Shape;129;p5"/>
          <p:cNvSpPr txBox="1"/>
          <p:nvPr/>
        </p:nvSpPr>
        <p:spPr>
          <a:xfrm>
            <a:off x="7608168" y="4725144"/>
            <a:ext cx="2808312" cy="52322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hu-HU" sz="2800" b="0" i="0" u="none" strike="noStrike" cap="none">
                <a:solidFill>
                  <a:srgbClr val="000000"/>
                </a:solidFill>
                <a:latin typeface="Arial"/>
                <a:ea typeface="Arial"/>
                <a:cs typeface="Arial"/>
                <a:sym typeface="Arial"/>
              </a:rPr>
              <a:t>Wix.com</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1055440" y="620688"/>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Jurnalism comunitar</a:t>
            </a:r>
            <a:br>
              <a:rPr lang="hu-HU"/>
            </a:br>
            <a:r>
              <a:rPr lang="hu-HU"/>
              <a:t>Mediakommando</a:t>
            </a:r>
            <a:endParaRPr/>
          </a:p>
        </p:txBody>
      </p:sp>
      <p:sp>
        <p:nvSpPr>
          <p:cNvPr id="135" name="Google Shape;135;p6"/>
          <p:cNvSpPr txBox="1">
            <a:spLocks noGrp="1"/>
          </p:cNvSpPr>
          <p:nvPr>
            <p:ph type="body" idx="1"/>
          </p:nvPr>
        </p:nvSpPr>
        <p:spPr>
          <a:xfrm>
            <a:off x="6023992" y="2564904"/>
            <a:ext cx="5472608" cy="2808312"/>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None/>
            </a:pPr>
            <a:endParaRPr sz="2400"/>
          </a:p>
          <a:p>
            <a:pPr marL="457200" lvl="0" indent="-342900" algn="l" rtl="0">
              <a:lnSpc>
                <a:spcPct val="100000"/>
              </a:lnSpc>
              <a:spcBef>
                <a:spcPts val="900"/>
              </a:spcBef>
              <a:spcAft>
                <a:spcPts val="0"/>
              </a:spcAft>
              <a:buSzPts val="1800"/>
              <a:buNone/>
            </a:pPr>
            <a:endParaRPr sz="2400"/>
          </a:p>
          <a:p>
            <a:pPr marL="457200" lvl="0" indent="-342900" algn="l" rtl="0">
              <a:lnSpc>
                <a:spcPct val="100000"/>
              </a:lnSpc>
              <a:spcBef>
                <a:spcPts val="900"/>
              </a:spcBef>
              <a:spcAft>
                <a:spcPts val="0"/>
              </a:spcAft>
              <a:buSzPts val="1800"/>
              <a:buNone/>
            </a:pPr>
            <a:endParaRPr sz="2400"/>
          </a:p>
          <a:p>
            <a:pPr marL="457200" lvl="0" indent="-342900" algn="l" rtl="0">
              <a:lnSpc>
                <a:spcPct val="100000"/>
              </a:lnSpc>
              <a:spcBef>
                <a:spcPts val="900"/>
              </a:spcBef>
              <a:spcAft>
                <a:spcPts val="0"/>
              </a:spcAft>
              <a:buSzPts val="1800"/>
              <a:buNone/>
            </a:pPr>
            <a:endParaRPr sz="2400"/>
          </a:p>
          <a:p>
            <a:pPr marL="457200" lvl="0" indent="-342900" algn="l" rtl="0">
              <a:lnSpc>
                <a:spcPct val="100000"/>
              </a:lnSpc>
              <a:spcBef>
                <a:spcPts val="900"/>
              </a:spcBef>
              <a:spcAft>
                <a:spcPts val="0"/>
              </a:spcAft>
              <a:buSzPts val="1800"/>
              <a:buNone/>
            </a:pPr>
            <a:r>
              <a:rPr lang="hu-HU" sz="2400"/>
              <a:t>Zilele tineretului Szeged</a:t>
            </a:r>
            <a:endParaRPr/>
          </a:p>
          <a:p>
            <a:pPr marL="457200" lvl="0" indent="-342900" algn="l" rtl="0">
              <a:lnSpc>
                <a:spcPct val="100000"/>
              </a:lnSpc>
              <a:spcBef>
                <a:spcPts val="900"/>
              </a:spcBef>
              <a:spcAft>
                <a:spcPts val="0"/>
              </a:spcAft>
              <a:buSzPts val="1800"/>
              <a:buNone/>
            </a:pPr>
            <a:r>
              <a:rPr lang="hu-HU" sz="2400"/>
              <a:t>Sursă: www.mediakommando.hu</a:t>
            </a:r>
            <a:endParaRPr sz="2400"/>
          </a:p>
        </p:txBody>
      </p:sp>
      <p:pic>
        <p:nvPicPr>
          <p:cNvPr id="136" name="Google Shape;136;p6" descr="20170826-006-4-1024x683.jpg"/>
          <p:cNvPicPr preferRelativeResize="0"/>
          <p:nvPr/>
        </p:nvPicPr>
        <p:blipFill rotWithShape="1">
          <a:blip r:embed="rId3">
            <a:alphaModFix/>
          </a:blip>
          <a:srcRect/>
          <a:stretch/>
        </p:blipFill>
        <p:spPr>
          <a:xfrm>
            <a:off x="839416" y="2492896"/>
            <a:ext cx="4858169" cy="32403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body" idx="1"/>
          </p:nvPr>
        </p:nvSpPr>
        <p:spPr>
          <a:xfrm>
            <a:off x="1055440" y="1916832"/>
            <a:ext cx="10369152" cy="4464496"/>
          </a:xfrm>
          <a:prstGeom prst="rect">
            <a:avLst/>
          </a:prstGeom>
          <a:noFill/>
          <a:ln>
            <a:noFill/>
          </a:ln>
        </p:spPr>
        <p:txBody>
          <a:bodyPr spcFirstLastPara="1" wrap="square" lIns="91425" tIns="45700" rIns="91425" bIns="45700" anchor="t" anchorCtr="0">
            <a:noAutofit/>
          </a:bodyPr>
          <a:lstStyle/>
          <a:p>
            <a:pPr marL="182880" lvl="0" indent="-77152" algn="l" rtl="0">
              <a:lnSpc>
                <a:spcPct val="80000"/>
              </a:lnSpc>
              <a:spcBef>
                <a:spcPts val="0"/>
              </a:spcBef>
              <a:spcAft>
                <a:spcPts val="0"/>
              </a:spcAft>
              <a:buSzPts val="1665"/>
              <a:buNone/>
            </a:pPr>
            <a:endParaRPr sz="1665" b="1" i="1"/>
          </a:p>
          <a:p>
            <a:pPr marL="182880" lvl="0" indent="-77152" algn="l" rtl="0">
              <a:lnSpc>
                <a:spcPct val="80000"/>
              </a:lnSpc>
              <a:spcBef>
                <a:spcPts val="0"/>
              </a:spcBef>
              <a:spcAft>
                <a:spcPts val="0"/>
              </a:spcAft>
              <a:buSzPts val="1665"/>
              <a:buNone/>
            </a:pPr>
            <a:r>
              <a:rPr lang="hu-HU" sz="1665" b="1"/>
              <a:t>Interviu cu Boros Tamás, mentor al Média Kommandó </a:t>
            </a:r>
            <a:endParaRPr/>
          </a:p>
          <a:p>
            <a:pPr marL="182880" lvl="0" indent="-77152" algn="l" rtl="0">
              <a:lnSpc>
                <a:spcPct val="80000"/>
              </a:lnSpc>
              <a:spcBef>
                <a:spcPts val="0"/>
              </a:spcBef>
              <a:spcAft>
                <a:spcPts val="0"/>
              </a:spcAft>
              <a:buSzPts val="1665"/>
              <a:buNone/>
            </a:pPr>
            <a:endParaRPr sz="1665" b="1" i="1"/>
          </a:p>
          <a:p>
            <a:pPr marL="914400" lvl="1" indent="-342900" algn="l" rtl="0">
              <a:lnSpc>
                <a:spcPct val="100000"/>
              </a:lnSpc>
              <a:spcBef>
                <a:spcPts val="500"/>
              </a:spcBef>
              <a:spcAft>
                <a:spcPts val="0"/>
              </a:spcAft>
              <a:buSzPts val="1800"/>
              <a:buNone/>
            </a:pPr>
            <a:r>
              <a:rPr lang="hu-HU" sz="1400"/>
              <a:t>Sunt Boros Tamás, am terminat la drept, dar încă din școala generală mă ocup cu diferitele forme al mediei. Multă vreme am lucrat în ambele domenii în paralel, în 2016 când am creat propriul canal radio, am decis ca o să ma axez în primul rând pe domeniul mediei.</a:t>
            </a:r>
            <a:endParaRPr sz="1400"/>
          </a:p>
          <a:p>
            <a:pPr marL="914400" lvl="1" indent="-342900" algn="l" rtl="0">
              <a:lnSpc>
                <a:spcPct val="100000"/>
              </a:lnSpc>
              <a:spcBef>
                <a:spcPts val="500"/>
              </a:spcBef>
              <a:spcAft>
                <a:spcPts val="0"/>
              </a:spcAft>
              <a:buSzPts val="1800"/>
              <a:buNone/>
            </a:pPr>
            <a:r>
              <a:rPr lang="hu-HU" sz="1400"/>
              <a:t>Prima oară am activat în studioul </a:t>
            </a:r>
            <a:r>
              <a:rPr lang="hu-HU" sz="1400" i="1"/>
              <a:t>Voce Publică </a:t>
            </a:r>
            <a:r>
              <a:rPr lang="hu-HU" sz="1400"/>
              <a:t>(“Civil Hang”), care aparținea studioului din Szeged al canalului Panda Radio din Magyarkanizsa, după care am devenit înotător la liber. Momentan lucrez cu pagini web, si lucrez în radio ca liber profesionist, de multe ori în Budapesta.</a:t>
            </a:r>
            <a:endParaRPr sz="1400"/>
          </a:p>
          <a:p>
            <a:pPr marL="914400" lvl="1" indent="-342900" algn="l" rtl="0">
              <a:lnSpc>
                <a:spcPct val="100000"/>
              </a:lnSpc>
              <a:spcBef>
                <a:spcPts val="500"/>
              </a:spcBef>
              <a:spcAft>
                <a:spcPts val="0"/>
              </a:spcAft>
              <a:buSzPts val="1800"/>
              <a:buNone/>
            </a:pPr>
            <a:r>
              <a:rPr lang="hu-HU" sz="1400"/>
              <a:t>Pe lângă asta sunt voluntar în asociația Alternativa 2, care nu poate exista fără cealaltă ocupație. În primul rând prin Mediakommando, cu care ne deplasăm în localitățile mai mici, realizăm un “ziar instant”, pe de altă parte în ziarul quaternar “Grund” sunt liber profesionist și mentor, ajut în eliberarea imaginației pentru jurnaliștii tineri.</a:t>
            </a:r>
            <a:endParaRPr sz="1400"/>
          </a:p>
          <a:p>
            <a:pPr marL="182880" lvl="0" indent="-77152" algn="l" rtl="0">
              <a:lnSpc>
                <a:spcPct val="80000"/>
              </a:lnSpc>
              <a:spcBef>
                <a:spcPts val="0"/>
              </a:spcBef>
              <a:spcAft>
                <a:spcPts val="0"/>
              </a:spcAft>
              <a:buSzPts val="1665"/>
              <a:buNone/>
            </a:pPr>
            <a:endParaRPr sz="1665" b="1" i="1"/>
          </a:p>
        </p:txBody>
      </p:sp>
      <p:sp>
        <p:nvSpPr>
          <p:cNvPr id="142" name="Google Shape;142;p7"/>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800"/>
              <a:buFont typeface="Arial"/>
              <a:buNone/>
            </a:pPr>
            <a:r>
              <a:rPr lang="hu-HU"/>
              <a:t>Jurnalism comunitar</a:t>
            </a:r>
            <a:br>
              <a:rPr lang="hu-HU"/>
            </a:br>
            <a:r>
              <a:rPr lang="hu-HU"/>
              <a:t>Mediakommando</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8"/>
          <p:cNvSpPr txBox="1">
            <a:spLocks noGrp="1"/>
          </p:cNvSpPr>
          <p:nvPr>
            <p:ph type="body" idx="1"/>
          </p:nvPr>
        </p:nvSpPr>
        <p:spPr>
          <a:xfrm>
            <a:off x="1199456" y="1340768"/>
            <a:ext cx="10058400" cy="393192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900"/>
              </a:spcBef>
              <a:spcAft>
                <a:spcPts val="0"/>
              </a:spcAft>
              <a:buSzPts val="1800"/>
              <a:buNone/>
            </a:pPr>
            <a:endParaRPr/>
          </a:p>
          <a:p>
            <a:pPr marL="457200" lvl="0" indent="-228600" algn="l" rtl="0">
              <a:lnSpc>
                <a:spcPct val="100000"/>
              </a:lnSpc>
              <a:spcBef>
                <a:spcPts val="900"/>
              </a:spcBef>
              <a:spcAft>
                <a:spcPts val="0"/>
              </a:spcAft>
              <a:buSzPts val="1800"/>
              <a:buNone/>
            </a:pPr>
            <a:endParaRPr/>
          </a:p>
          <a:p>
            <a:pPr marL="457200" lvl="0" indent="-228600" algn="l" rtl="0">
              <a:lnSpc>
                <a:spcPct val="100000"/>
              </a:lnSpc>
              <a:spcBef>
                <a:spcPts val="900"/>
              </a:spcBef>
              <a:spcAft>
                <a:spcPts val="0"/>
              </a:spcAft>
              <a:buSzPts val="1800"/>
              <a:buNone/>
            </a:pPr>
            <a:endParaRPr/>
          </a:p>
          <a:p>
            <a:pPr marL="457200" lvl="0" indent="-342900" algn="l" rtl="0">
              <a:lnSpc>
                <a:spcPct val="100000"/>
              </a:lnSpc>
              <a:spcBef>
                <a:spcPts val="900"/>
              </a:spcBef>
              <a:spcAft>
                <a:spcPts val="0"/>
              </a:spcAft>
              <a:buSzPts val="1800"/>
              <a:buNone/>
            </a:pPr>
            <a:endParaRPr/>
          </a:p>
          <a:p>
            <a:pPr marL="457200" lvl="0" indent="-342900" algn="ctr" rtl="0">
              <a:lnSpc>
                <a:spcPct val="100000"/>
              </a:lnSpc>
              <a:spcBef>
                <a:spcPts val="900"/>
              </a:spcBef>
              <a:spcAft>
                <a:spcPts val="0"/>
              </a:spcAft>
              <a:buSzPts val="1800"/>
              <a:buNone/>
            </a:pPr>
            <a:r>
              <a:rPr lang="hu-HU" sz="2800" b="1" u="sng">
                <a:solidFill>
                  <a:schemeClr val="hlink"/>
                </a:solidFill>
                <a:hlinkClick r:id="rId3"/>
              </a:rPr>
              <a:t>Interviu cu </a:t>
            </a:r>
            <a:r>
              <a:rPr lang="hu-HU" sz="2800" b="1" u="sng">
                <a:solidFill>
                  <a:schemeClr val="hlink"/>
                </a:solidFill>
                <a:hlinkClick r:id="rId3"/>
              </a:rPr>
              <a:t>Boros Tamás, mentor în Médiakommandó</a:t>
            </a:r>
            <a:endParaRPr sz="2800" b="1"/>
          </a:p>
          <a:p>
            <a:pPr marL="457200" lvl="0" indent="-342900" algn="ctr" rtl="0">
              <a:lnSpc>
                <a:spcPct val="100000"/>
              </a:lnSpc>
              <a:spcBef>
                <a:spcPts val="900"/>
              </a:spcBef>
              <a:spcAft>
                <a:spcPts val="0"/>
              </a:spcAft>
              <a:buSzPts val="1800"/>
              <a:buNone/>
            </a:pPr>
            <a:r>
              <a:rPr lang="hu-HU" sz="2800" b="1"/>
              <a:t>www.mediakommado.hu</a:t>
            </a:r>
            <a:br>
              <a:rPr lang="hu-HU" sz="2800" b="1"/>
            </a:br>
            <a:endParaRPr sz="2800" b="1"/>
          </a:p>
          <a:p>
            <a:pPr marL="457200" lvl="0" indent="-342900" algn="ctr" rtl="0">
              <a:lnSpc>
                <a:spcPct val="100000"/>
              </a:lnSpc>
              <a:spcBef>
                <a:spcPts val="900"/>
              </a:spcBef>
              <a:spcAft>
                <a:spcPts val="0"/>
              </a:spcAft>
              <a:buSzPts val="1800"/>
              <a:buNone/>
            </a:pPr>
            <a:endParaRPr/>
          </a:p>
          <a:p>
            <a:pPr marL="457200" lvl="0" indent="-342900" algn="ctr" rtl="0">
              <a:lnSpc>
                <a:spcPct val="100000"/>
              </a:lnSpc>
              <a:spcBef>
                <a:spcPts val="900"/>
              </a:spcBef>
              <a:spcAft>
                <a:spcPts val="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body" idx="1"/>
          </p:nvPr>
        </p:nvSpPr>
        <p:spPr>
          <a:xfrm>
            <a:off x="1055440" y="1916832"/>
            <a:ext cx="10058400" cy="393192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900"/>
              </a:spcBef>
              <a:spcAft>
                <a:spcPts val="0"/>
              </a:spcAft>
              <a:buSzPts val="1800"/>
              <a:buChar char="•"/>
            </a:pPr>
            <a:r>
              <a:rPr lang="hu-HU"/>
              <a:t>Tehnologia de facilitare</a:t>
            </a:r>
            <a:endParaRPr/>
          </a:p>
          <a:p>
            <a:pPr marL="457200" lvl="0" indent="-342900" algn="l" rtl="0">
              <a:lnSpc>
                <a:spcPct val="100000"/>
              </a:lnSpc>
              <a:spcBef>
                <a:spcPts val="900"/>
              </a:spcBef>
              <a:spcAft>
                <a:spcPts val="0"/>
              </a:spcAft>
              <a:buSzPts val="1800"/>
              <a:buChar char="•"/>
            </a:pPr>
            <a:r>
              <a:rPr lang="hu-HU"/>
              <a:t>Scopul principal: dezvoltarea comunității, filmul este produs secundar</a:t>
            </a:r>
            <a:endParaRPr/>
          </a:p>
          <a:p>
            <a:pPr marL="457200" lvl="0" indent="-342900" algn="l" rtl="0">
              <a:lnSpc>
                <a:spcPct val="100000"/>
              </a:lnSpc>
              <a:spcBef>
                <a:spcPts val="900"/>
              </a:spcBef>
              <a:spcAft>
                <a:spcPts val="0"/>
              </a:spcAft>
              <a:buSzPts val="1800"/>
              <a:buChar char="•"/>
            </a:pPr>
            <a:r>
              <a:rPr lang="hu-HU"/>
              <a:t>În special folositor pentru grupuri marginalizate, prezentarea problemelor (femei, sărăcie, persoane fără adăpost, etc.)</a:t>
            </a:r>
            <a:endParaRPr/>
          </a:p>
          <a:p>
            <a:pPr marL="457200" lvl="0" indent="-342900" algn="l" rtl="0">
              <a:lnSpc>
                <a:spcPct val="100000"/>
              </a:lnSpc>
              <a:spcBef>
                <a:spcPts val="900"/>
              </a:spcBef>
              <a:spcAft>
                <a:spcPts val="0"/>
              </a:spcAft>
              <a:buSzPts val="1800"/>
              <a:buChar char="•"/>
            </a:pPr>
            <a:r>
              <a:rPr lang="hu-HU"/>
              <a:t>Ajută în construirea relațiilor, comunităților dintre oameni</a:t>
            </a:r>
            <a:endParaRPr/>
          </a:p>
          <a:p>
            <a:pPr marL="457200" lvl="0" indent="-342900" algn="l" rtl="0">
              <a:lnSpc>
                <a:spcPct val="100000"/>
              </a:lnSpc>
              <a:spcBef>
                <a:spcPts val="900"/>
              </a:spcBef>
              <a:spcAft>
                <a:spcPts val="0"/>
              </a:spcAft>
              <a:buSzPts val="1800"/>
              <a:buChar char="•"/>
            </a:pPr>
            <a:r>
              <a:rPr lang="hu-HU"/>
              <a:t>Instrument eficient pentru prezentarea experiențelor, nevoilor, părerilor oamenilor locali (din perspectivă proprie)</a:t>
            </a:r>
            <a:endParaRPr/>
          </a:p>
          <a:p>
            <a:pPr marL="457200" lvl="0" indent="-342900" algn="l" rtl="0">
              <a:lnSpc>
                <a:spcPct val="100000"/>
              </a:lnSpc>
              <a:spcBef>
                <a:spcPts val="900"/>
              </a:spcBef>
              <a:spcAft>
                <a:spcPts val="0"/>
              </a:spcAft>
              <a:buSzPts val="1800"/>
              <a:buChar char="•"/>
            </a:pPr>
            <a:r>
              <a:rPr lang="hu-HU"/>
              <a:t>Atrage oamenii în procesul de luarea deciziilor, vizualizarea stărilor și a posibilităților de rezolvare; poate fi o platformă pentru decizii în consens între cei care decid și cei din comunitățile locale</a:t>
            </a:r>
            <a:endParaRPr/>
          </a:p>
          <a:p>
            <a:pPr marL="457200" lvl="0" indent="-342900" algn="l" rtl="0">
              <a:lnSpc>
                <a:spcPct val="100000"/>
              </a:lnSpc>
              <a:spcBef>
                <a:spcPts val="900"/>
              </a:spcBef>
              <a:spcAft>
                <a:spcPts val="0"/>
              </a:spcAft>
              <a:buSzPts val="1800"/>
              <a:buChar char="•"/>
            </a:pPr>
            <a:r>
              <a:rPr lang="hu-HU"/>
              <a:t>Îmbunătățește relațiile comunităților</a:t>
            </a:r>
            <a:endParaRPr/>
          </a:p>
          <a:p>
            <a:pPr marL="457200" lvl="0" indent="-228600" algn="l" rtl="0">
              <a:lnSpc>
                <a:spcPct val="100000"/>
              </a:lnSpc>
              <a:spcBef>
                <a:spcPts val="900"/>
              </a:spcBef>
              <a:spcAft>
                <a:spcPts val="0"/>
              </a:spcAft>
              <a:buSzPts val="1800"/>
              <a:buNone/>
            </a:pPr>
            <a:endParaRPr/>
          </a:p>
          <a:p>
            <a:pPr marL="457200" lvl="0" indent="-228600" algn="l" rtl="0">
              <a:lnSpc>
                <a:spcPct val="100000"/>
              </a:lnSpc>
              <a:spcBef>
                <a:spcPts val="900"/>
              </a:spcBef>
              <a:spcAft>
                <a:spcPts val="0"/>
              </a:spcAft>
              <a:buSzPts val="1800"/>
              <a:buNone/>
            </a:pPr>
            <a:endParaRPr/>
          </a:p>
          <a:p>
            <a:pPr marL="457200" lvl="0" indent="-228600" algn="l" rtl="0">
              <a:lnSpc>
                <a:spcPct val="100000"/>
              </a:lnSpc>
              <a:spcBef>
                <a:spcPts val="900"/>
              </a:spcBef>
              <a:spcAft>
                <a:spcPts val="0"/>
              </a:spcAft>
              <a:buSzPts val="1800"/>
              <a:buNone/>
            </a:pPr>
            <a:endParaRPr/>
          </a:p>
        </p:txBody>
      </p:sp>
      <p:sp>
        <p:nvSpPr>
          <p:cNvPr id="153" name="Google Shape;153;p9"/>
          <p:cNvSpPr txBox="1">
            <a:spLocks noGrp="1"/>
          </p:cNvSpPr>
          <p:nvPr>
            <p:ph type="title"/>
          </p:nvPr>
        </p:nvSpPr>
        <p:spPr>
          <a:xfrm>
            <a:off x="1066800" y="642594"/>
            <a:ext cx="10058400" cy="1371600"/>
          </a:xfrm>
          <a:prstGeom prst="rect">
            <a:avLst/>
          </a:prstGeom>
          <a:solidFill>
            <a:schemeClr val="dk1"/>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hu-HU"/>
              <a:t>Vizionarea filmelor în grup</a:t>
            </a:r>
            <a:endParaRPr/>
          </a:p>
        </p:txBody>
      </p:sp>
    </p:spTree>
  </p:cSld>
  <p:clrMapOvr>
    <a:masterClrMapping/>
  </p:clrMapOvr>
</p:sld>
</file>

<file path=ppt/theme/theme1.xml><?xml version="1.0" encoding="utf-8"?>
<a:theme xmlns:a="http://schemas.openxmlformats.org/drawingml/2006/main" name="Szappan">
  <a:themeElements>
    <a:clrScheme name="Szappa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830</Words>
  <Application>Microsoft Office PowerPoint</Application>
  <PresentationFormat>Szélesvásznú</PresentationFormat>
  <Paragraphs>158</Paragraphs>
  <Slides>25</Slides>
  <Notes>25</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25</vt:i4>
      </vt:variant>
    </vt:vector>
  </HeadingPairs>
  <TitlesOfParts>
    <vt:vector size="29" baseType="lpstr">
      <vt:lpstr>Century Gothic</vt:lpstr>
      <vt:lpstr>Calibri</vt:lpstr>
      <vt:lpstr>Arial</vt:lpstr>
      <vt:lpstr>Szappan</vt:lpstr>
      <vt:lpstr>O-IKT SETI</vt:lpstr>
      <vt:lpstr>Aplicații de construirea comunității</vt:lpstr>
      <vt:lpstr>Bloguri</vt:lpstr>
      <vt:lpstr>PowerPoint bemutató</vt:lpstr>
      <vt:lpstr>PowerPoint bemutató</vt:lpstr>
      <vt:lpstr>Jurnalism comunitar Mediakommando</vt:lpstr>
      <vt:lpstr>Jurnalism comunitar Mediakommando</vt:lpstr>
      <vt:lpstr>PowerPoint bemutató</vt:lpstr>
      <vt:lpstr>Vizionarea filmelor în grup</vt:lpstr>
      <vt:lpstr>Instrumente</vt:lpstr>
      <vt:lpstr> Not Just Homeless, United Kingdom Oxford </vt:lpstr>
      <vt:lpstr>PowerPoint bemutató</vt:lpstr>
      <vt:lpstr>PowerPoint bemutató</vt:lpstr>
      <vt:lpstr>Rolul social media în aducerea conținutului online către publicul țintă</vt:lpstr>
      <vt:lpstr>Care platformă de social media să folosești?</vt:lpstr>
      <vt:lpstr>Statistici</vt:lpstr>
      <vt:lpstr>Grupuri de vârstă</vt:lpstr>
      <vt:lpstr>Cum poți folosi paginile de social media pentru a-ți populariza munca ta?</vt:lpstr>
      <vt:lpstr>Folosirea Social Media</vt:lpstr>
      <vt:lpstr>Caracteristici Twitter</vt:lpstr>
      <vt:lpstr>Prezentarea funcțiilor Twitter</vt:lpstr>
      <vt:lpstr>Crearea legăturilor între profilele de social media</vt:lpstr>
      <vt:lpstr>Crearea revistelor online</vt:lpstr>
      <vt:lpstr>Răspândirea revistelor online</vt:lpstr>
      <vt:lpstr>    Mulțumesc pentru atenție!  Kovács Márta, multiplicator de cunoștințe 06304030075 komartt@t-online.hu   THANK YOU FOR YOUR ATTENTION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O-IKT SETI</dc:title>
  <dc:creator>Márti</dc:creator>
  <cp:lastModifiedBy>ASUS-PC</cp:lastModifiedBy>
  <cp:revision>1</cp:revision>
  <dcterms:modified xsi:type="dcterms:W3CDTF">2020-01-29T14:43:39Z</dcterms:modified>
</cp:coreProperties>
</file>