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91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0308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0" name="Google Shape;2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444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051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Terjesztheti nonprofit szervezete küldetésének hírét, új támogatókat szerezhet, többféle módon gyűjthet adományokat az interneten – és még sok minden mást is megtehet, ha elkezdi használni a Google Nonprofit Szervezeteknek szolgáltatást.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G Suit, Google Ad Grants,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b="1" u="sng"/>
              <a:t>GSUIT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Nonprofit szervezete hatékonyabb együttműködést valósíthat meg az olyan intelligens és biztonságos üzleti alkalmazásoknak köszönhetően, mint a Gmail, a Dokumentumok, a Naptár, a Drive és a Hangouts Meet;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2" name="Google Shape;3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16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3" name="Google Shape;31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02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-</a:t>
            </a:r>
            <a:endParaRPr/>
          </a:p>
        </p:txBody>
      </p:sp>
      <p:sp>
        <p:nvSpPr>
          <p:cNvPr id="334" name="Google Shape;33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152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3" name="Google Shape;34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77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2" name="Google Shape;35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641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964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68" name="Google Shape;36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91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77" name="Google Shape;37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19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5153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7" name="Google Shape;38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35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803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2" name="Google Shape;1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18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9" name="Google Shape;16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89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17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95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4" name="Google Shape;2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28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5" name="Google Shape;2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06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3" name="Google Shape;2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42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1"/>
          </p:nvPr>
        </p:nvSpPr>
        <p:spPr>
          <a:xfrm>
            <a:off x="790575" y="704850"/>
            <a:ext cx="75628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xfrm>
            <a:off x="3439158" y="6214535"/>
            <a:ext cx="5184648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1" name="Google Shape;111;p12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601076" cy="638251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3" name="Google Shape;33;p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&amp; Contents">
  <p:cSld name="2_Images &amp; Conten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>
            <a:spLocks noGrp="1"/>
          </p:cNvSpPr>
          <p:nvPr>
            <p:ph type="pic" idx="2"/>
          </p:nvPr>
        </p:nvSpPr>
        <p:spPr>
          <a:xfrm>
            <a:off x="6205954" y="982983"/>
            <a:ext cx="5161209" cy="48920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/>
          <p:nvPr/>
        </p:nvSpPr>
        <p:spPr>
          <a:xfrm rot="-1174113">
            <a:off x="6167670" y="258386"/>
            <a:ext cx="398155" cy="343237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800000">
            <a:off x="6365534" y="1203768"/>
            <a:ext cx="514809" cy="44380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rot="2436550">
            <a:off x="7017240" y="1316154"/>
            <a:ext cx="456810" cy="39380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rot="890839">
            <a:off x="6648640" y="796620"/>
            <a:ext cx="392860" cy="338673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rot="10800000">
            <a:off x="6267966" y="873730"/>
            <a:ext cx="290770" cy="25066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0" y="134928"/>
            <a:ext cx="12192000" cy="71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/>
          <p:nvPr/>
        </p:nvSpPr>
        <p:spPr>
          <a:xfrm rot="2483232">
            <a:off x="-67621" y="1813625"/>
            <a:ext cx="4223096" cy="5102585"/>
          </a:xfrm>
          <a:custGeom>
            <a:avLst/>
            <a:gdLst/>
            <a:ahLst/>
            <a:cxnLst/>
            <a:rect l="l" t="t" r="r" b="b"/>
            <a:pathLst>
              <a:path w="2651771" h="3204020" extrusionOk="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5"/>
          <p:cNvGrpSpPr/>
          <p:nvPr/>
        </p:nvGrpSpPr>
        <p:grpSpPr>
          <a:xfrm rot="-877147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58" name="Google Shape;58;p5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5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1" name="Google Shape;61;p5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25400" cap="flat" cmpd="sng">
                <a:solidFill>
                  <a:srgbClr val="26262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3" name="Google Shape;63;p5"/>
          <p:cNvSpPr>
            <a:spLocks noGrp="1"/>
          </p:cNvSpPr>
          <p:nvPr>
            <p:ph type="pic" idx="2"/>
          </p:nvPr>
        </p:nvSpPr>
        <p:spPr>
          <a:xfrm rot="-900000">
            <a:off x="1270587" y="1627803"/>
            <a:ext cx="1786145" cy="29000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 slide layout">
  <p:cSld name="6_Image slide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5614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5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>
            <a:spLocks noGrp="1"/>
          </p:cNvSpPr>
          <p:nvPr>
            <p:ph type="pic" idx="2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>
            <a:spLocks noGrp="1"/>
          </p:cNvSpPr>
          <p:nvPr>
            <p:ph type="pic" idx="3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>
            <a:spLocks noGrp="1"/>
          </p:cNvSpPr>
          <p:nvPr>
            <p:ph type="pic" idx="4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>
            <a:spLocks noGrp="1"/>
          </p:cNvSpPr>
          <p:nvPr>
            <p:ph type="pic" idx="5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>
            <a:spLocks noGrp="1"/>
          </p:cNvSpPr>
          <p:nvPr>
            <p:ph type="pic" idx="6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>
            <a:spLocks noGrp="1"/>
          </p:cNvSpPr>
          <p:nvPr>
            <p:ph type="pic" idx="7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>
            <a:spLocks noGrp="1"/>
          </p:cNvSpPr>
          <p:nvPr>
            <p:ph type="pic" idx="2"/>
          </p:nvPr>
        </p:nvSpPr>
        <p:spPr>
          <a:xfrm>
            <a:off x="1875633" y="1819076"/>
            <a:ext cx="9593277" cy="26459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>
            <a:spLocks noGrp="1"/>
          </p:cNvSpPr>
          <p:nvPr>
            <p:ph type="pic" idx="3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>
            <a:spLocks noGrp="1"/>
          </p:cNvSpPr>
          <p:nvPr>
            <p:ph type="pic" idx="4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s://interreg-rohu.e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F1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hu-HU" b="1" smtClean="0"/>
              <a:t>O-IKT SETI </a:t>
            </a:r>
            <a:r>
              <a:rPr lang="hu-HU" b="1"/>
              <a:t/>
            </a:r>
            <a:br>
              <a:rPr lang="hu-HU" b="1"/>
            </a:br>
            <a:r>
              <a:rPr lang="hu-HU" sz="2400" b="1"/>
              <a:t>ROHU 161</a:t>
            </a:r>
            <a:endParaRPr b="1" dirty="0"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hu-HU" b="1"/>
              <a:t>Partnership for a better future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b="1"/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8795" y="1620075"/>
            <a:ext cx="2926715" cy="6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/>
          <p:nvPr/>
        </p:nvSpPr>
        <p:spPr>
          <a:xfrm>
            <a:off x="7834449" y="4682061"/>
            <a:ext cx="24590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https://interreg-rohu.eu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085" y="1634063"/>
            <a:ext cx="232788" cy="23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35319" y="1658060"/>
            <a:ext cx="417582" cy="20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hu-HU"/>
              <a:t>Ce să arătăm despre noi?</a:t>
            </a:r>
            <a:endParaRPr/>
          </a:p>
        </p:txBody>
      </p:sp>
      <p:grpSp>
        <p:nvGrpSpPr>
          <p:cNvPr id="263" name="Google Shape;263;p25"/>
          <p:cNvGrpSpPr/>
          <p:nvPr/>
        </p:nvGrpSpPr>
        <p:grpSpPr>
          <a:xfrm>
            <a:off x="926605" y="1583293"/>
            <a:ext cx="10367043" cy="4379591"/>
            <a:chOff x="15012" y="519537"/>
            <a:chExt cx="10367043" cy="4379591"/>
          </a:xfrm>
        </p:grpSpPr>
        <p:sp>
          <p:nvSpPr>
            <p:cNvPr id="264" name="Google Shape;264;p25"/>
            <p:cNvSpPr/>
            <p:nvPr/>
          </p:nvSpPr>
          <p:spPr>
            <a:xfrm>
              <a:off x="15012" y="519537"/>
              <a:ext cx="1864576" cy="426791"/>
            </a:xfrm>
            <a:prstGeom prst="rect">
              <a:avLst/>
            </a:prstGeom>
            <a:solidFill>
              <a:srgbClr val="539E36"/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 txBox="1"/>
            <p:nvPr/>
          </p:nvSpPr>
          <p:spPr>
            <a:xfrm>
              <a:off x="15012" y="519537"/>
              <a:ext cx="1864576" cy="426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81275" rIns="14222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lang="hu-HU" sz="2000">
                  <a:solidFill>
                    <a:schemeClr val="lt1"/>
                  </a:solidFill>
                </a:rPr>
                <a:t>an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15012" y="946329"/>
              <a:ext cx="1864576" cy="39527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857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5"/>
            <p:cNvSpPr txBox="1"/>
            <p:nvPr/>
          </p:nvSpPr>
          <p:spPr>
            <a:xfrm>
              <a:off x="15012" y="946329"/>
              <a:ext cx="1864576" cy="3952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09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lang="hu-HU" sz="1700"/>
                <a:t>plan</a:t>
              </a:r>
              <a:r>
                <a:rPr lang="hu-HU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 pe 5 ani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lang="hu-HU" sz="1700"/>
                <a:t>plan2 pe 5 ani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lang="hu-HU" sz="1700"/>
                <a:t>plan3 </a:t>
              </a:r>
              <a:r>
                <a:rPr lang="hu-HU" sz="1700">
                  <a:solidFill>
                    <a:schemeClr val="dk1"/>
                  </a:solidFill>
                </a:rPr>
                <a:t>pe 5 ani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lang="hu-HU" sz="1700"/>
                <a:t>plan4 </a:t>
              </a:r>
              <a:r>
                <a:rPr lang="hu-HU" sz="1700">
                  <a:solidFill>
                    <a:schemeClr val="dk1"/>
                  </a:solidFill>
                </a:rPr>
                <a:t>pe 5 ani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Teme actuale</a:t>
              </a:r>
              <a:endParaRPr sz="1700" b="0" i="0" u="none" strike="noStrike" cap="none">
                <a:solidFill>
                  <a:srgbClr val="00A77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Unde a apărut organizația</a:t>
              </a:r>
              <a:endParaRPr sz="1700" b="0" i="0" u="none" strike="noStrike" cap="none">
                <a:solidFill>
                  <a:srgbClr val="00A77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lang="hu-HU" sz="1700">
                  <a:solidFill>
                    <a:srgbClr val="0AA0CF"/>
                  </a:solidFill>
                </a:rPr>
                <a:t>Prezentarea activităților de proiect</a:t>
              </a:r>
              <a:endParaRPr sz="1700" b="0" i="0" u="none" strike="noStrike" cap="none">
                <a:solidFill>
                  <a:srgbClr val="0AA0C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2140629" y="519537"/>
              <a:ext cx="1864576" cy="426791"/>
            </a:xfrm>
            <a:prstGeom prst="rect">
              <a:avLst/>
            </a:prstGeom>
            <a:solidFill>
              <a:srgbClr val="539E36"/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 txBox="1"/>
            <p:nvPr/>
          </p:nvSpPr>
          <p:spPr>
            <a:xfrm>
              <a:off x="2140629" y="519537"/>
              <a:ext cx="1864576" cy="426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81275" rIns="14222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lang="hu-HU" sz="2000">
                  <a:solidFill>
                    <a:schemeClr val="lt1"/>
                  </a:solidFill>
                </a:rPr>
                <a:t>ani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2140629" y="946329"/>
              <a:ext cx="1864576" cy="39527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8575" cap="flat" cmpd="sng">
              <a:solidFill>
                <a:srgbClr val="BFBFB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 txBox="1"/>
            <p:nvPr/>
          </p:nvSpPr>
          <p:spPr>
            <a:xfrm>
              <a:off x="2140629" y="946329"/>
              <a:ext cx="1864576" cy="3952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lvl="1" indent="-209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plan1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plan2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plan3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plan4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Teme actuale</a:t>
              </a:r>
              <a:endParaRPr sz="1700">
                <a:solidFill>
                  <a:srgbClr val="00A777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Unde a apărut organizația</a:t>
              </a:r>
              <a:endParaRPr sz="1700">
                <a:solidFill>
                  <a:srgbClr val="00A777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AA0CF"/>
                  </a:solidFill>
                </a:rPr>
                <a:t>Prezentarea activităților de proiect</a:t>
              </a:r>
              <a:endParaRPr sz="1700">
                <a:solidFill>
                  <a:srgbClr val="0AA0CF"/>
                </a:solidFill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4266245" y="519537"/>
              <a:ext cx="1864576" cy="426791"/>
            </a:xfrm>
            <a:prstGeom prst="rect">
              <a:avLst/>
            </a:prstGeom>
            <a:solidFill>
              <a:srgbClr val="539E36"/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5"/>
            <p:cNvSpPr txBox="1"/>
            <p:nvPr/>
          </p:nvSpPr>
          <p:spPr>
            <a:xfrm>
              <a:off x="4266245" y="519537"/>
              <a:ext cx="1864576" cy="426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81275" rIns="14222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lang="hu-HU" sz="2000">
                  <a:solidFill>
                    <a:schemeClr val="lt1"/>
                  </a:solidFill>
                </a:rPr>
                <a:t>ani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4266245" y="946329"/>
              <a:ext cx="1864576" cy="39527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8575" cap="flat" cmpd="sng">
              <a:solidFill>
                <a:srgbClr val="BFBFB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5"/>
            <p:cNvSpPr txBox="1"/>
            <p:nvPr/>
          </p:nvSpPr>
          <p:spPr>
            <a:xfrm>
              <a:off x="4266245" y="946329"/>
              <a:ext cx="1864576" cy="3952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lvl="1" indent="-209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plan1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plan2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plan3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plan4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Teme actuale</a:t>
              </a:r>
              <a:endParaRPr sz="1700">
                <a:solidFill>
                  <a:srgbClr val="00A777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Unde a apărut organizația</a:t>
              </a:r>
              <a:endParaRPr sz="1700">
                <a:solidFill>
                  <a:srgbClr val="00A777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AA0CF"/>
                  </a:solidFill>
                </a:rPr>
                <a:t>Prezentarea activităților de proiect</a:t>
              </a:r>
              <a:endParaRPr sz="1700">
                <a:solidFill>
                  <a:srgbClr val="0AA0CF"/>
                </a:solidFill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6391862" y="519537"/>
              <a:ext cx="1864576" cy="426791"/>
            </a:xfrm>
            <a:prstGeom prst="rect">
              <a:avLst/>
            </a:prstGeom>
            <a:solidFill>
              <a:srgbClr val="539E36"/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5"/>
            <p:cNvSpPr txBox="1"/>
            <p:nvPr/>
          </p:nvSpPr>
          <p:spPr>
            <a:xfrm>
              <a:off x="6391862" y="519537"/>
              <a:ext cx="1864576" cy="426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81275" rIns="14222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lang="hu-HU" sz="2000">
                  <a:solidFill>
                    <a:schemeClr val="lt1"/>
                  </a:solidFill>
                </a:rPr>
                <a:t>ani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6391862" y="946329"/>
              <a:ext cx="1864576" cy="39527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8575" cap="flat" cmpd="sng">
              <a:solidFill>
                <a:srgbClr val="BFBFB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6391862" y="946329"/>
              <a:ext cx="1864576" cy="3952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lvl="1" indent="-209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plan1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plan2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plan3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plan4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Teme actuale</a:t>
              </a:r>
              <a:endParaRPr sz="1700">
                <a:solidFill>
                  <a:srgbClr val="00A777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Unde a apărut organizația</a:t>
              </a:r>
              <a:endParaRPr sz="1700">
                <a:solidFill>
                  <a:srgbClr val="00A777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AA0CF"/>
                  </a:solidFill>
                </a:rPr>
                <a:t>Prezentarea activităților de proiect</a:t>
              </a:r>
              <a:endParaRPr sz="1700">
                <a:solidFill>
                  <a:srgbClr val="0AA0CF"/>
                </a:solidFill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8517479" y="519537"/>
              <a:ext cx="1864576" cy="426791"/>
            </a:xfrm>
            <a:prstGeom prst="rect">
              <a:avLst/>
            </a:prstGeom>
            <a:solidFill>
              <a:srgbClr val="539E36"/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 txBox="1"/>
            <p:nvPr/>
          </p:nvSpPr>
          <p:spPr>
            <a:xfrm>
              <a:off x="8517479" y="519537"/>
              <a:ext cx="1864576" cy="426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81275" rIns="14222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5. </a:t>
              </a:r>
              <a:r>
                <a:rPr lang="hu-HU" sz="2000">
                  <a:solidFill>
                    <a:schemeClr val="lt1"/>
                  </a:solidFill>
                </a:rPr>
                <a:t>ani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8517479" y="946329"/>
              <a:ext cx="1864576" cy="39527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8575" cap="flat" cmpd="sng">
              <a:solidFill>
                <a:srgbClr val="BFBFB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 txBox="1"/>
            <p:nvPr/>
          </p:nvSpPr>
          <p:spPr>
            <a:xfrm>
              <a:off x="8517479" y="946329"/>
              <a:ext cx="1864576" cy="3952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lvl="1" indent="-209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plan1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plan2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plan3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chemeClr val="dk1"/>
                  </a:solidFill>
                </a:rPr>
                <a:t>plan4 pe 5 ani</a:t>
              </a:r>
              <a:endParaRPr sz="1700">
                <a:solidFill>
                  <a:schemeClr val="dk1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Teme actuale</a:t>
              </a:r>
              <a:endParaRPr sz="1700">
                <a:solidFill>
                  <a:srgbClr val="00A777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0A777"/>
                  </a:solidFill>
                </a:rPr>
                <a:t>Unde a apărut organizația</a:t>
              </a:r>
              <a:endParaRPr sz="1700">
                <a:solidFill>
                  <a:srgbClr val="00A777"/>
                </a:solidFill>
              </a:endParaRPr>
            </a:p>
            <a:p>
              <a:pPr marL="22860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•"/>
              </a:pPr>
              <a:r>
                <a:rPr lang="hu-HU" sz="1700">
                  <a:solidFill>
                    <a:srgbClr val="0AA0CF"/>
                  </a:solidFill>
                </a:rPr>
                <a:t>Prezentarea activităților de proiect</a:t>
              </a:r>
              <a:endParaRPr sz="1700">
                <a:solidFill>
                  <a:srgbClr val="0AA0CF"/>
                </a:solidFill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hu-HU"/>
              <a:t>Cum să o realizăm?</a:t>
            </a:r>
            <a:endParaRPr/>
          </a:p>
        </p:txBody>
      </p:sp>
      <p:grpSp>
        <p:nvGrpSpPr>
          <p:cNvPr id="290" name="Google Shape;290;p26"/>
          <p:cNvGrpSpPr/>
          <p:nvPr/>
        </p:nvGrpSpPr>
        <p:grpSpPr>
          <a:xfrm>
            <a:off x="2032001" y="2101087"/>
            <a:ext cx="9008532" cy="4035892"/>
            <a:chOff x="1" y="1353"/>
            <a:chExt cx="9008532" cy="4035892"/>
          </a:xfrm>
        </p:grpSpPr>
        <p:sp>
          <p:nvSpPr>
            <p:cNvPr id="291" name="Google Shape;291;p26"/>
            <p:cNvSpPr/>
            <p:nvPr/>
          </p:nvSpPr>
          <p:spPr>
            <a:xfrm rot="5400000">
              <a:off x="-324192" y="325546"/>
              <a:ext cx="2161282" cy="1512897"/>
            </a:xfrm>
            <a:prstGeom prst="chevron">
              <a:avLst>
                <a:gd name="adj" fmla="val 50000"/>
              </a:avLst>
            </a:prstGeom>
            <a:solidFill>
              <a:srgbClr val="7BA62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1" y="757803"/>
              <a:ext cx="1512897" cy="64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4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 rot="5400000">
              <a:off x="4558298" y="-3044046"/>
              <a:ext cx="1404833" cy="74956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 txBox="1"/>
            <p:nvPr/>
          </p:nvSpPr>
          <p:spPr>
            <a:xfrm>
              <a:off x="1512897" y="69933"/>
              <a:ext cx="7427057" cy="1267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•"/>
              </a:pPr>
              <a:r>
                <a:rPr lang="hu-HU" sz="2800"/>
                <a:t>Organizarea muncii interne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 rot="5400000">
              <a:off x="-324192" y="2200156"/>
              <a:ext cx="2161282" cy="1512897"/>
            </a:xfrm>
            <a:prstGeom prst="chevron">
              <a:avLst>
                <a:gd name="adj" fmla="val 50000"/>
              </a:avLst>
            </a:prstGeom>
            <a:solidFill>
              <a:srgbClr val="B6D09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 txBox="1"/>
            <p:nvPr/>
          </p:nvSpPr>
          <p:spPr>
            <a:xfrm>
              <a:off x="1" y="2632413"/>
              <a:ext cx="1512897" cy="64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4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 rot="5400000">
              <a:off x="4558298" y="-1169437"/>
              <a:ext cx="1404833" cy="74956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 txBox="1"/>
            <p:nvPr/>
          </p:nvSpPr>
          <p:spPr>
            <a:xfrm>
              <a:off x="1512897" y="1944542"/>
              <a:ext cx="7427057" cy="1267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•"/>
              </a:pPr>
              <a:r>
                <a:rPr lang="hu-HU" sz="2800"/>
                <a:t>Determinarea instrumentelor de marketing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73" b="21912"/>
          <a:stretch/>
        </p:blipFill>
        <p:spPr>
          <a:xfrm>
            <a:off x="6664377" y="2739774"/>
            <a:ext cx="1880348" cy="18208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05" name="Google Shape;305;p2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685" b="1155"/>
          <a:stretch/>
        </p:blipFill>
        <p:spPr>
          <a:xfrm>
            <a:off x="6919415" y="4700940"/>
            <a:ext cx="1480710" cy="14540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06" name="Google Shape;306;p27"/>
          <p:cNvPicPr preferRelativeResize="0">
            <a:picLocks noGrp="1"/>
          </p:cNvPicPr>
          <p:nvPr>
            <p:ph type="pic" idx="5"/>
          </p:nvPr>
        </p:nvPicPr>
        <p:blipFill rotWithShape="1">
          <a:blip r:embed="rId5">
            <a:alphaModFix/>
          </a:blip>
          <a:srcRect t="2062" b="2061"/>
          <a:stretch/>
        </p:blipFill>
        <p:spPr>
          <a:xfrm>
            <a:off x="9016628" y="2739774"/>
            <a:ext cx="2163290" cy="184109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07" name="Google Shape;307;p27"/>
          <p:cNvPicPr preferRelativeResize="0">
            <a:picLocks noGrp="1"/>
          </p:cNvPicPr>
          <p:nvPr>
            <p:ph type="pic" idx="7"/>
          </p:nvPr>
        </p:nvPicPr>
        <p:blipFill rotWithShape="1">
          <a:blip r:embed="rId6">
            <a:alphaModFix/>
          </a:blip>
          <a:srcRect l="272" r="386"/>
          <a:stretch/>
        </p:blipFill>
        <p:spPr>
          <a:xfrm>
            <a:off x="1538127" y="4851970"/>
            <a:ext cx="4572000" cy="11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08" name="Google Shape;308;p27"/>
          <p:cNvSpPr txBox="1">
            <a:spLocks noGrp="1"/>
          </p:cNvSpPr>
          <p:nvPr>
            <p:ph type="body" idx="1"/>
          </p:nvPr>
        </p:nvSpPr>
        <p:spPr>
          <a:xfrm>
            <a:off x="323528" y="540041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chemeClr val="lt1"/>
                </a:solidFill>
              </a:rPr>
              <a:t>Google pentru Organizații non-profit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1066799" y="1439333"/>
            <a:ext cx="63330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https://www.google.com/intl/hu/nonprofits/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/>
          <p:nvPr/>
        </p:nvSpPr>
        <p:spPr>
          <a:xfrm>
            <a:off x="1867489" y="4341075"/>
            <a:ext cx="9522454" cy="174916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020" b="21019"/>
          <a:stretch/>
        </p:blipFill>
        <p:spPr>
          <a:xfrm>
            <a:off x="1784454" y="1256249"/>
            <a:ext cx="9593277" cy="30934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17" name="Google Shape;317;p2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4966" b="4966"/>
          <a:stretch/>
        </p:blipFill>
        <p:spPr>
          <a:xfrm>
            <a:off x="3784707" y="4465983"/>
            <a:ext cx="667670" cy="6017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18" name="Google Shape;318;p2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4966" b="4966"/>
          <a:stretch/>
        </p:blipFill>
        <p:spPr>
          <a:xfrm>
            <a:off x="2713319" y="4434931"/>
            <a:ext cx="668087" cy="6017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19" name="Google Shape;319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chemeClr val="lt1"/>
                </a:solidFill>
              </a:rPr>
              <a:t>G Suite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20" name="Google Shape;320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8799" y="4437436"/>
            <a:ext cx="520413" cy="60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7221" y="4500854"/>
            <a:ext cx="550439" cy="53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 rotWithShape="1">
          <a:blip r:embed="rId8">
            <a:alphaModFix/>
          </a:blip>
          <a:srcRect l="8340" r="7381"/>
          <a:stretch/>
        </p:blipFill>
        <p:spPr>
          <a:xfrm>
            <a:off x="6384610" y="5215657"/>
            <a:ext cx="507133" cy="60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52209" y="4623472"/>
            <a:ext cx="534433" cy="53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 rotWithShape="1">
          <a:blip r:embed="rId10">
            <a:alphaModFix/>
          </a:blip>
          <a:srcRect l="22493" t="13437" r="20836" b="18267"/>
          <a:stretch/>
        </p:blipFill>
        <p:spPr>
          <a:xfrm>
            <a:off x="4452377" y="5225068"/>
            <a:ext cx="499307" cy="60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52732" y="5253529"/>
            <a:ext cx="601730" cy="60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8"/>
          <p:cNvPicPr preferRelativeResize="0"/>
          <p:nvPr/>
        </p:nvPicPr>
        <p:blipFill rotWithShape="1">
          <a:blip r:embed="rId12">
            <a:alphaModFix/>
          </a:blip>
          <a:srcRect l="12100" t="11471" r="11194" b="7561"/>
          <a:stretch/>
        </p:blipFill>
        <p:spPr>
          <a:xfrm>
            <a:off x="6593304" y="4519740"/>
            <a:ext cx="586926" cy="61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8"/>
          <p:cNvPicPr preferRelativeResize="0"/>
          <p:nvPr/>
        </p:nvPicPr>
        <p:blipFill rotWithShape="1">
          <a:blip r:embed="rId13">
            <a:alphaModFix/>
          </a:blip>
          <a:srcRect l="28385" r="29090"/>
          <a:stretch/>
        </p:blipFill>
        <p:spPr>
          <a:xfrm>
            <a:off x="8302759" y="5263838"/>
            <a:ext cx="461209" cy="60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 rotWithShape="1">
          <a:blip r:embed="rId14">
            <a:alphaModFix/>
          </a:blip>
          <a:srcRect l="12853" r="15943"/>
          <a:stretch/>
        </p:blipFill>
        <p:spPr>
          <a:xfrm>
            <a:off x="7085555" y="5214759"/>
            <a:ext cx="428440" cy="60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69373" y="5178319"/>
            <a:ext cx="601730" cy="6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8"/>
          <p:cNvSpPr txBox="1"/>
          <p:nvPr/>
        </p:nvSpPr>
        <p:spPr>
          <a:xfrm>
            <a:off x="5288494" y="1774905"/>
            <a:ext cx="25851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@yourdomain.com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/>
          <p:nvPr/>
        </p:nvSpPr>
        <p:spPr>
          <a:xfrm>
            <a:off x="557277" y="1725445"/>
            <a:ext cx="554018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Putem atrage donatori, crește popularitatea organizației, prin anunțuri Google poate atrage noi voluntari cu ajutorul motorului de căutare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2652" b="12041"/>
          <a:stretch/>
        </p:blipFill>
        <p:spPr>
          <a:xfrm>
            <a:off x="6205954" y="36095"/>
            <a:ext cx="5161209" cy="58389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38" name="Google Shape;338;p29"/>
          <p:cNvSpPr txBox="1"/>
          <p:nvPr/>
        </p:nvSpPr>
        <p:spPr>
          <a:xfrm>
            <a:off x="557277" y="576014"/>
            <a:ext cx="60427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Google Ad Grants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730691" y="3675096"/>
            <a:ext cx="519335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 Grants </a:t>
            </a:r>
            <a:r>
              <a:rPr lang="hu-HU" sz="2000">
                <a:solidFill>
                  <a:schemeClr val="lt1"/>
                </a:solidFill>
              </a:rPr>
              <a:t>oferă anunțuri în valoare de 10000 USD organizațiilor în fiecare lună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05954" y="374954"/>
            <a:ext cx="5161209" cy="51612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46" name="Google Shape;346;p30"/>
          <p:cNvSpPr txBox="1"/>
          <p:nvPr/>
        </p:nvSpPr>
        <p:spPr>
          <a:xfrm>
            <a:off x="514338" y="374954"/>
            <a:ext cx="598433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YouTube Nonprofit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514338" y="1420832"/>
            <a:ext cx="55609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Profitați de poveștile video pentru a vă adresa publicului din întreaga lume și pentru a vă ajuta munca.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582014" y="2427184"/>
            <a:ext cx="5848978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u="sng">
                <a:solidFill>
                  <a:schemeClr val="lt1"/>
                </a:solidFill>
              </a:rPr>
              <a:t>Caracteristici care sunt utile în special pentru non-profit</a:t>
            </a:r>
            <a:r>
              <a:rPr lang="hu-HU" sz="1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"/>
            </a:pPr>
            <a:r>
              <a:rPr lang="hu-HU" sz="2000">
                <a:solidFill>
                  <a:schemeClr val="lt1"/>
                </a:solidFill>
              </a:rPr>
              <a:t>Linkurile de legătură universale vă permit să redirecționați sponsorii către orice adresă URL externă.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"/>
            </a:pPr>
            <a:r>
              <a:rPr lang="hu-HU" sz="2000">
                <a:solidFill>
                  <a:schemeClr val="lt1"/>
                </a:solidFill>
              </a:rPr>
              <a:t>Puteți utiliza funcțiile de donație YouTube pentru a vă ajuta cu donarea și sponsorizarea. (Numai în SUA)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"/>
            </a:pPr>
            <a:r>
              <a:rPr lang="hu-HU" sz="2000">
                <a:solidFill>
                  <a:schemeClr val="lt1"/>
                </a:solidFill>
              </a:rPr>
              <a:t>Academia Creative oferă cursuri adaptate organizațiilor non-profit.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"/>
            </a:pPr>
            <a:r>
              <a:rPr lang="hu-HU" sz="2000">
                <a:solidFill>
                  <a:schemeClr val="lt1"/>
                </a:solidFill>
              </a:rPr>
              <a:t>Puteți crea sau edita videoclipuri în studiourile de creație Global YouTube.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05954" y="374954"/>
            <a:ext cx="5161209" cy="51612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55" name="Google Shape;355;p31"/>
          <p:cNvSpPr txBox="1"/>
          <p:nvPr/>
        </p:nvSpPr>
        <p:spPr>
          <a:xfrm>
            <a:off x="752075" y="541150"/>
            <a:ext cx="508344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Google Earth </a:t>
            </a:r>
            <a:r>
              <a:rPr lang="hu-HU" sz="4800" b="1">
                <a:solidFill>
                  <a:schemeClr val="lt1"/>
                </a:solidFill>
              </a:rPr>
              <a:t>și Maps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752075" y="2216894"/>
            <a:ext cx="529389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Urmăriți și împărtășiți impactul organizației dvs. cu date monitorizate</a:t>
            </a:r>
            <a: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2000">
                <a:solidFill>
                  <a:schemeClr val="lt1"/>
                </a:solidFill>
              </a:rPr>
              <a:t>De asemenea, puteți arăta utilizatorilor cele mai apropiate programe și resurse ale comunității.</a:t>
            </a:r>
            <a:endParaRPr/>
          </a:p>
        </p:txBody>
      </p:sp>
      <p:sp>
        <p:nvSpPr>
          <p:cNvPr id="357" name="Google Shape;357;p31"/>
          <p:cNvSpPr txBox="1"/>
          <p:nvPr/>
        </p:nvSpPr>
        <p:spPr>
          <a:xfrm>
            <a:off x="553553" y="4080590"/>
            <a:ext cx="569093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ü"/>
            </a:pPr>
            <a:r>
              <a:rPr lang="hu-HU" sz="2000">
                <a:solidFill>
                  <a:schemeClr val="lt1"/>
                </a:solidFill>
              </a:rPr>
              <a:t>Prezentarea programelor către comunitate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ü"/>
            </a:pPr>
            <a:r>
              <a:rPr lang="hu-HU" sz="2000">
                <a:solidFill>
                  <a:schemeClr val="lt1"/>
                </a:solidFill>
              </a:rPr>
              <a:t>Încărcați imagini stradale (imagini 360 °) din locația dorită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ü"/>
            </a:pPr>
            <a:r>
              <a:rPr lang="hu-HU" sz="2000">
                <a:solidFill>
                  <a:schemeClr val="lt1"/>
                </a:solidFill>
              </a:rPr>
              <a:t>Oferă posibilitatea de a crea și partaja hărți personalizate pe propriul site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mo"/>
              <a:buChar char=""/>
            </a:pPr>
            <a:r>
              <a:rPr lang="hu-HU" sz="2000">
                <a:solidFill>
                  <a:schemeClr val="lt1"/>
                </a:solidFill>
              </a:rPr>
              <a:t>Creați o hartă a donatorilor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hu-HU" sz="3200"/>
              <a:t>Crearea de conținut în Google Earth</a:t>
            </a:r>
            <a:endParaRPr sz="3200"/>
          </a:p>
        </p:txBody>
      </p:sp>
      <p:pic>
        <p:nvPicPr>
          <p:cNvPr id="364" name="Google Shape;3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306" y="1280732"/>
            <a:ext cx="10587625" cy="4836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075" b="11459"/>
          <a:stretch/>
        </p:blipFill>
        <p:spPr>
          <a:xfrm>
            <a:off x="1875633" y="1552074"/>
            <a:ext cx="9593277" cy="31643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71" name="Google Shape;371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-412" b="-227"/>
          <a:stretch/>
        </p:blipFill>
        <p:spPr>
          <a:xfrm>
            <a:off x="9183890" y="4465072"/>
            <a:ext cx="1851884" cy="18648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72" name="Google Shape;372;p3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hu-HU" b="1">
                <a:solidFill>
                  <a:schemeClr val="lt1"/>
                </a:solidFill>
              </a:rPr>
              <a:t>Jane Goodall Institute </a:t>
            </a:r>
            <a:endParaRPr/>
          </a:p>
        </p:txBody>
      </p:sp>
      <p:sp>
        <p:nvSpPr>
          <p:cNvPr id="373" name="Google Shape;373;p33"/>
          <p:cNvSpPr txBox="1"/>
          <p:nvPr/>
        </p:nvSpPr>
        <p:spPr>
          <a:xfrm>
            <a:off x="713331" y="4628281"/>
            <a:ext cx="633839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Institutul Jane Goodall promovează descoperirea și protecția maimuțelor umane și a habitatelor lor naturale, ajutând oamenii de toate vârstele să ajute animalele și semenii și să lucreze împreună pentru a proteja lumea.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4601" b="-7603"/>
          <a:stretch/>
        </p:blipFill>
        <p:spPr>
          <a:xfrm>
            <a:off x="1975743" y="1937083"/>
            <a:ext cx="8537292" cy="231006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80" name="Google Shape;380;p3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183890" y="4575023"/>
            <a:ext cx="1851884" cy="16449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1" name="Google Shape;381;p3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hu-HU" b="1">
                <a:solidFill>
                  <a:schemeClr val="lt1"/>
                </a:solidFill>
              </a:rPr>
              <a:t>Canalul de televiziune KMVT 15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82" name="Google Shape;382;p34"/>
          <p:cNvSpPr txBox="1"/>
          <p:nvPr/>
        </p:nvSpPr>
        <p:spPr>
          <a:xfrm>
            <a:off x="563570" y="4281024"/>
            <a:ext cx="623229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KMVT 15 este un canal de televiziune și un centru de televiziune non-profit, premiat.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G Suite și YouTube au ajutat KMVT să găsească un public global în timp ce economisește nenumărate ore pe canal cu instrumentele de administrare și producție.</a:t>
            </a:r>
            <a: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83" name="Google Shape;38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2379" y="4873600"/>
            <a:ext cx="1974998" cy="49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hu-HU"/>
              <a:t>Management nonprofit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1439637" y="4341885"/>
            <a:ext cx="9070848" cy="68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r>
              <a:rPr lang="hu-HU"/>
              <a:t>Farkas Ildikó 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r>
              <a:rPr lang="hu-HU"/>
              <a:t>Specialist - Comportament de marketing și consumator, integrarea brandurilor și digital media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hu-HU" sz="2400" b="1"/>
              <a:t>Google pentru organizații non-profit - cerințe de cont</a:t>
            </a:r>
            <a:endParaRPr sz="2400" b="1"/>
          </a:p>
        </p:txBody>
      </p:sp>
      <p:pic>
        <p:nvPicPr>
          <p:cNvPr id="390" name="Google Shape;3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057" y="1267282"/>
            <a:ext cx="9168561" cy="419498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5"/>
          <p:cNvSpPr txBox="1"/>
          <p:nvPr/>
        </p:nvSpPr>
        <p:spPr>
          <a:xfrm>
            <a:off x="439344" y="5665796"/>
            <a:ext cx="113415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lt1"/>
                </a:solidFill>
              </a:rPr>
              <a:t>Toate organizațiile trebuie să fie certificate de TechSoup ca organizație neguvernamentală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9416955" y="1583141"/>
            <a:ext cx="1610436" cy="66874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F1C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u-HU" sz="3200" b="1"/>
              <a:t>Mulțumesc pentru atenție!</a:t>
            </a:r>
            <a:endParaRPr sz="3200" b="1" cap="none"/>
          </a:p>
        </p:txBody>
      </p:sp>
      <p:sp>
        <p:nvSpPr>
          <p:cNvPr id="398" name="Google Shape;398;p36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Conținutul acestui document nu reflectă neapărat poziția Uniunii Europene.</a:t>
            </a:r>
            <a:endParaRPr sz="1200"/>
          </a:p>
        </p:txBody>
      </p:sp>
      <p:pic>
        <p:nvPicPr>
          <p:cNvPr id="399" name="Google Shape;399;p36" descr="KapcsolÃ³dÃ³ kÃ©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92344">
            <a:off x="9424753" y="466411"/>
            <a:ext cx="1848444" cy="184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214" r="9214"/>
          <a:stretch/>
        </p:blipFill>
        <p:spPr>
          <a:xfrm>
            <a:off x="6079067" y="1185332"/>
            <a:ext cx="5161209" cy="48920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55" name="Google Shape;155;p18"/>
          <p:cNvSpPr txBox="1">
            <a:spLocks noGrp="1"/>
          </p:cNvSpPr>
          <p:nvPr>
            <p:ph type="title" idx="4294967295"/>
          </p:nvPr>
        </p:nvSpPr>
        <p:spPr>
          <a:xfrm>
            <a:off x="524933" y="212299"/>
            <a:ext cx="11887200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hu-HU" sz="3600" b="1"/>
              <a:t>Ce vor să realizeze ONG-urile?</a:t>
            </a:r>
            <a:endParaRPr sz="3600" b="1"/>
          </a:p>
        </p:txBody>
      </p:sp>
      <p:grpSp>
        <p:nvGrpSpPr>
          <p:cNvPr id="156" name="Google Shape;156;p18"/>
          <p:cNvGrpSpPr/>
          <p:nvPr/>
        </p:nvGrpSpPr>
        <p:grpSpPr>
          <a:xfrm>
            <a:off x="633230" y="1124326"/>
            <a:ext cx="5371202" cy="5666301"/>
            <a:chOff x="1344430" y="-216790"/>
            <a:chExt cx="5371202" cy="5666301"/>
          </a:xfrm>
        </p:grpSpPr>
        <p:sp>
          <p:nvSpPr>
            <p:cNvPr id="157" name="Google Shape;157;p18"/>
            <p:cNvSpPr/>
            <p:nvPr/>
          </p:nvSpPr>
          <p:spPr>
            <a:xfrm>
              <a:off x="3335189" y="2292097"/>
              <a:ext cx="2801451" cy="28014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00967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3898405" y="2948324"/>
              <a:ext cx="1675019" cy="144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700">
                  <a:solidFill>
                    <a:schemeClr val="lt1"/>
                  </a:solidFill>
                </a:rPr>
                <a:t>Obținerea avantajului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1705253" y="1629935"/>
              <a:ext cx="2037419" cy="20374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00A7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 txBox="1"/>
            <p:nvPr/>
          </p:nvSpPr>
          <p:spPr>
            <a:xfrm>
              <a:off x="2218179" y="2145961"/>
              <a:ext cx="1011567" cy="1005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500">
                  <a:solidFill>
                    <a:schemeClr val="lt1"/>
                  </a:solidFill>
                </a:rPr>
                <a:t>Competiție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 rot="-900000">
              <a:off x="2846416" y="224324"/>
              <a:ext cx="1996255" cy="19962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222F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3284253" y="662161"/>
              <a:ext cx="1120580" cy="1120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700">
                  <a:solidFill>
                    <a:schemeClr val="lt1"/>
                  </a:solidFill>
                </a:rPr>
                <a:t>Să răspundă solicitărilor sociale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3129774" y="1863653"/>
              <a:ext cx="3585858" cy="35858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845" y="4088"/>
                  </a:moveTo>
                  <a:lnTo>
                    <a:pt x="53845" y="4088"/>
                  </a:lnTo>
                  <a:cubicBezTo>
                    <a:pt x="77130" y="1525"/>
                    <a:pt x="99566" y="13661"/>
                    <a:pt x="110164" y="34552"/>
                  </a:cubicBezTo>
                  <a:cubicBezTo>
                    <a:pt x="120762" y="55444"/>
                    <a:pt x="117303" y="80716"/>
                    <a:pt x="101482" y="97991"/>
                  </a:cubicBezTo>
                  <a:lnTo>
                    <a:pt x="104022" y="100736"/>
                  </a:lnTo>
                  <a:lnTo>
                    <a:pt x="96294" y="99221"/>
                  </a:lnTo>
                  <a:lnTo>
                    <a:pt x="95107" y="91103"/>
                  </a:lnTo>
                  <a:lnTo>
                    <a:pt x="97646" y="93847"/>
                  </a:lnTo>
                  <a:lnTo>
                    <a:pt x="97646" y="93847"/>
                  </a:lnTo>
                  <a:cubicBezTo>
                    <a:pt x="111685" y="78232"/>
                    <a:pt x="114627" y="55572"/>
                    <a:pt x="105042" y="36890"/>
                  </a:cubicBezTo>
                  <a:cubicBezTo>
                    <a:pt x="95456" y="18207"/>
                    <a:pt x="75332" y="7382"/>
                    <a:pt x="54461" y="9680"/>
                  </a:cubicBezTo>
                  <a:close/>
                </a:path>
              </a:pathLst>
            </a:custGeom>
            <a:solidFill>
              <a:srgbClr val="009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344430" y="1175272"/>
              <a:ext cx="2605350" cy="26053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00A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2384661" y="-216790"/>
              <a:ext cx="2809092" cy="2809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222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0" y="134928"/>
            <a:ext cx="12192000" cy="71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hu-HU" sz="4000"/>
              <a:t>Cui vrem să trimitem aceste informații?</a:t>
            </a:r>
            <a:endParaRPr sz="4000"/>
          </a:p>
        </p:txBody>
      </p:sp>
      <p:pic>
        <p:nvPicPr>
          <p:cNvPr id="172" name="Google Shape;172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807" r="16806"/>
          <a:stretch/>
        </p:blipFill>
        <p:spPr>
          <a:xfrm rot="-900000">
            <a:off x="1270587" y="1627803"/>
            <a:ext cx="1786145" cy="29000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3860800" y="1608666"/>
            <a:ext cx="45550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</a:rPr>
              <a:t>Pentru cine se face munca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3860800" y="2308258"/>
            <a:ext cx="45550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</a:rPr>
              <a:t>Voluntarilor lor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4013200" y="3725333"/>
            <a:ext cx="45550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</a:rPr>
              <a:t>Susținătorilor lor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>
            <a:off x="2927464" y="4895528"/>
            <a:ext cx="926453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„Fundația noastră din Baranya vrea să ajute oamenii </a:t>
            </a:r>
            <a:r>
              <a:rPr lang="hu-HU" sz="2000">
                <a:solidFill>
                  <a:schemeClr val="lt1"/>
                </a:solidFill>
              </a:rPr>
              <a:t>invalizi în scaune cu rotile prin servicii de sprijin mental pentru cei care au uferit în urma unui accident.</a:t>
            </a:r>
            <a: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u-HU" sz="2000">
                <a:solidFill>
                  <a:schemeClr val="lt1"/>
                </a:solidFill>
              </a:rPr>
              <a:t>Organizația noastră dorește să ajute tinerii în cariera lor, care locuiesc în sate și au o profesie care nu este în prezent la cerere.</a:t>
            </a:r>
            <a: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br>
              <a:rPr lang="hu-H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0" y="134928"/>
            <a:ext cx="12192000" cy="71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hu-HU"/>
              <a:t>Care este exact activitatea noastră?</a:t>
            </a:r>
            <a:endParaRPr/>
          </a:p>
        </p:txBody>
      </p:sp>
      <p:pic>
        <p:nvPicPr>
          <p:cNvPr id="183" name="Google Shape;183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279" r="8279"/>
          <a:stretch/>
        </p:blipFill>
        <p:spPr>
          <a:xfrm rot="-900000">
            <a:off x="1270587" y="1627803"/>
            <a:ext cx="1786145" cy="29000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4165599" y="1591733"/>
            <a:ext cx="5321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</a:rPr>
              <a:t>Să descriem exact - aspecte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165598" y="3077838"/>
            <a:ext cx="34873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</a:rPr>
              <a:t>Comentarea - precizarea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99" b="2599"/>
          <a:stretch/>
        </p:blipFill>
        <p:spPr>
          <a:xfrm>
            <a:off x="6205954" y="982983"/>
            <a:ext cx="5161209" cy="48920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92" name="Google Shape;192;p21"/>
          <p:cNvSpPr txBox="1">
            <a:spLocks noGrp="1"/>
          </p:cNvSpPr>
          <p:nvPr>
            <p:ph type="title" idx="4294967295"/>
          </p:nvPr>
        </p:nvSpPr>
        <p:spPr>
          <a:xfrm>
            <a:off x="325911" y="3202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hu-HU" sz="3500"/>
              <a:t>Planificarea implementării</a:t>
            </a:r>
            <a:endParaRPr sz="3500"/>
          </a:p>
        </p:txBody>
      </p:sp>
      <p:grpSp>
        <p:nvGrpSpPr>
          <p:cNvPr id="193" name="Google Shape;193;p21"/>
          <p:cNvGrpSpPr/>
          <p:nvPr/>
        </p:nvGrpSpPr>
        <p:grpSpPr>
          <a:xfrm>
            <a:off x="622244" y="1441822"/>
            <a:ext cx="4961467" cy="3756711"/>
            <a:chOff x="0" y="0"/>
            <a:chExt cx="4961467" cy="3756711"/>
          </a:xfrm>
        </p:grpSpPr>
        <p:cxnSp>
          <p:nvCxnSpPr>
            <p:cNvPr id="194" name="Google Shape;194;p21"/>
            <p:cNvCxnSpPr/>
            <p:nvPr/>
          </p:nvCxnSpPr>
          <p:spPr>
            <a:xfrm>
              <a:off x="0" y="0"/>
              <a:ext cx="4961467" cy="0"/>
            </a:xfrm>
            <a:prstGeom prst="straightConnector1">
              <a:avLst/>
            </a:prstGeom>
            <a:solidFill>
              <a:srgbClr val="539E36"/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5" name="Google Shape;195;p21"/>
            <p:cNvSpPr/>
            <p:nvPr/>
          </p:nvSpPr>
          <p:spPr>
            <a:xfrm>
              <a:off x="0" y="0"/>
              <a:ext cx="992293" cy="3756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0" y="0"/>
              <a:ext cx="992293" cy="3756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200"/>
                <a:t>Formularea acțiunilor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1066715" y="87314"/>
              <a:ext cx="1910164" cy="1746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1"/>
            <p:cNvSpPr txBox="1"/>
            <p:nvPr/>
          </p:nvSpPr>
          <p:spPr>
            <a:xfrm>
              <a:off x="1066715" y="87314"/>
              <a:ext cx="1910164" cy="1746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 </a:t>
              </a:r>
              <a:r>
                <a:rPr lang="hu-HU" sz="2000"/>
                <a:t>ani</a:t>
              </a:r>
              <a:r>
                <a:rPr lang="hu-HU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hu-HU" sz="2000"/>
                <a:t>ani</a:t>
              </a:r>
              <a:r>
                <a:rPr lang="hu-HU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hu-HU" sz="2000"/>
                <a:t>câteva luni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9" name="Google Shape;199;p21"/>
            <p:cNvCxnSpPr/>
            <p:nvPr/>
          </p:nvCxnSpPr>
          <p:spPr>
            <a:xfrm>
              <a:off x="992293" y="1833597"/>
              <a:ext cx="3969173" cy="0"/>
            </a:xfrm>
            <a:prstGeom prst="straightConnector1">
              <a:avLst/>
            </a:prstGeom>
            <a:solidFill>
              <a:srgbClr val="539E36"/>
            </a:solidFill>
            <a:ln w="25400" cap="flat" cmpd="sng">
              <a:solidFill>
                <a:srgbClr val="C1D5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" name="Google Shape;200;p21"/>
            <p:cNvSpPr/>
            <p:nvPr/>
          </p:nvSpPr>
          <p:spPr>
            <a:xfrm>
              <a:off x="1066715" y="1920911"/>
              <a:ext cx="1910164" cy="1746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1"/>
            <p:cNvSpPr txBox="1"/>
            <p:nvPr/>
          </p:nvSpPr>
          <p:spPr>
            <a:xfrm>
              <a:off x="1066715" y="1920911"/>
              <a:ext cx="1910164" cy="1746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/>
                <a:t>Obiective măsurabile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3051302" y="1920911"/>
              <a:ext cx="1910164" cy="58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 txBox="1"/>
            <p:nvPr/>
          </p:nvSpPr>
          <p:spPr>
            <a:xfrm>
              <a:off x="3051302" y="1920911"/>
              <a:ext cx="1910164" cy="58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/>
                <a:t>Timp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4" name="Google Shape;204;p21"/>
            <p:cNvCxnSpPr/>
            <p:nvPr/>
          </p:nvCxnSpPr>
          <p:spPr>
            <a:xfrm>
              <a:off x="2976880" y="2502438"/>
              <a:ext cx="1910164" cy="0"/>
            </a:xfrm>
            <a:prstGeom prst="straightConnector1">
              <a:avLst/>
            </a:prstGeom>
            <a:solidFill>
              <a:srgbClr val="539E36"/>
            </a:solidFill>
            <a:ln w="25400" cap="flat" cmpd="sng">
              <a:solidFill>
                <a:srgbClr val="C1D5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5" name="Google Shape;205;p21"/>
            <p:cNvSpPr/>
            <p:nvPr/>
          </p:nvSpPr>
          <p:spPr>
            <a:xfrm>
              <a:off x="3051302" y="2502438"/>
              <a:ext cx="1910164" cy="58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3051302" y="2502438"/>
              <a:ext cx="1910164" cy="58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/>
                <a:t>Conținut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7" name="Google Shape;207;p21"/>
            <p:cNvCxnSpPr/>
            <p:nvPr/>
          </p:nvCxnSpPr>
          <p:spPr>
            <a:xfrm>
              <a:off x="2976880" y="3083964"/>
              <a:ext cx="1910164" cy="0"/>
            </a:xfrm>
            <a:prstGeom prst="straightConnector1">
              <a:avLst/>
            </a:prstGeom>
            <a:solidFill>
              <a:srgbClr val="539E36"/>
            </a:solidFill>
            <a:ln w="25400" cap="flat" cmpd="sng">
              <a:solidFill>
                <a:srgbClr val="C1D5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8" name="Google Shape;208;p21"/>
            <p:cNvSpPr/>
            <p:nvPr/>
          </p:nvSpPr>
          <p:spPr>
            <a:xfrm>
              <a:off x="3051302" y="3083964"/>
              <a:ext cx="1910164" cy="58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 txBox="1"/>
            <p:nvPr/>
          </p:nvSpPr>
          <p:spPr>
            <a:xfrm>
              <a:off x="3051302" y="3083964"/>
              <a:ext cx="1910164" cy="58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000"/>
                <a:t>Calitate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0" name="Google Shape;210;p21"/>
            <p:cNvCxnSpPr/>
            <p:nvPr/>
          </p:nvCxnSpPr>
          <p:spPr>
            <a:xfrm>
              <a:off x="992293" y="3667195"/>
              <a:ext cx="3969173" cy="0"/>
            </a:xfrm>
            <a:prstGeom prst="straightConnector1">
              <a:avLst/>
            </a:prstGeom>
            <a:solidFill>
              <a:srgbClr val="539E36"/>
            </a:solidFill>
            <a:ln w="25400" cap="flat" cmpd="sng">
              <a:solidFill>
                <a:srgbClr val="C1D5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869278" y="451506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hu-HU"/>
              <a:t>La ce sunt cel mai bun?</a:t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838200" y="1879600"/>
            <a:ext cx="11709400" cy="4351867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205910" y="2997200"/>
            <a:ext cx="11147890" cy="1930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575733" y="3742265"/>
            <a:ext cx="524933" cy="50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9211733" y="3657599"/>
            <a:ext cx="524933" cy="50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205910" y="3463143"/>
            <a:ext cx="6472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9652001" y="3463150"/>
            <a:ext cx="90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/>
              <a:t>Sosire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/>
          <p:nvPr/>
        </p:nvSpPr>
        <p:spPr>
          <a:xfrm flipH="1">
            <a:off x="6891865" y="2183078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4" name="Google Shape;224;p22"/>
          <p:cNvSpPr/>
          <p:nvPr/>
        </p:nvSpPr>
        <p:spPr>
          <a:xfrm flipH="1">
            <a:off x="5664201" y="3371306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5" name="Google Shape;225;p22"/>
          <p:cNvSpPr/>
          <p:nvPr/>
        </p:nvSpPr>
        <p:spPr>
          <a:xfrm flipH="1">
            <a:off x="4044947" y="4652700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22"/>
          <p:cNvSpPr/>
          <p:nvPr/>
        </p:nvSpPr>
        <p:spPr>
          <a:xfrm flipH="1">
            <a:off x="1695635" y="5324211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22"/>
          <p:cNvSpPr/>
          <p:nvPr/>
        </p:nvSpPr>
        <p:spPr>
          <a:xfrm flipH="1">
            <a:off x="2381433" y="3577152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22"/>
          <p:cNvSpPr/>
          <p:nvPr/>
        </p:nvSpPr>
        <p:spPr>
          <a:xfrm flipH="1">
            <a:off x="1718729" y="2288249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2"/>
          <p:cNvSpPr/>
          <p:nvPr/>
        </p:nvSpPr>
        <p:spPr>
          <a:xfrm flipH="1">
            <a:off x="6409356" y="5534555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0" name="Google Shape;230;p22"/>
          <p:cNvSpPr/>
          <p:nvPr/>
        </p:nvSpPr>
        <p:spPr>
          <a:xfrm flipH="1">
            <a:off x="8619064" y="5068888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1" name="Google Shape;231;p22"/>
          <p:cNvSpPr/>
          <p:nvPr/>
        </p:nvSpPr>
        <p:spPr>
          <a:xfrm flipH="1">
            <a:off x="8441264" y="2741877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hu-HU"/>
              <a:t>La ce sunt cel mai bun?</a:t>
            </a:r>
            <a:endParaRPr/>
          </a:p>
        </p:txBody>
      </p:sp>
      <p:sp>
        <p:nvSpPr>
          <p:cNvPr id="238" name="Google Shape;238;p23"/>
          <p:cNvSpPr/>
          <p:nvPr/>
        </p:nvSpPr>
        <p:spPr>
          <a:xfrm>
            <a:off x="838200" y="1879600"/>
            <a:ext cx="11709400" cy="4351867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205910" y="2997200"/>
            <a:ext cx="11147890" cy="1930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575733" y="3742265"/>
            <a:ext cx="524933" cy="50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9211733" y="3657599"/>
            <a:ext cx="524933" cy="50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205910" y="3463143"/>
            <a:ext cx="6472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9652001" y="3463150"/>
            <a:ext cx="103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/>
              <a:t>Sosire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/>
          <p:nvPr/>
        </p:nvSpPr>
        <p:spPr>
          <a:xfrm flipH="1">
            <a:off x="5664201" y="3371306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23"/>
          <p:cNvSpPr/>
          <p:nvPr/>
        </p:nvSpPr>
        <p:spPr>
          <a:xfrm flipH="1">
            <a:off x="4044947" y="4652700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23"/>
          <p:cNvSpPr/>
          <p:nvPr/>
        </p:nvSpPr>
        <p:spPr>
          <a:xfrm flipH="1">
            <a:off x="2381433" y="3577152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7" name="Google Shape;247;p23"/>
          <p:cNvSpPr/>
          <p:nvPr/>
        </p:nvSpPr>
        <p:spPr>
          <a:xfrm flipH="1">
            <a:off x="3456699" y="2741876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8" name="Google Shape;248;p23"/>
          <p:cNvSpPr/>
          <p:nvPr/>
        </p:nvSpPr>
        <p:spPr>
          <a:xfrm flipH="1">
            <a:off x="7344918" y="4203305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9" name="Google Shape;249;p23"/>
          <p:cNvSpPr/>
          <p:nvPr/>
        </p:nvSpPr>
        <p:spPr>
          <a:xfrm flipH="1">
            <a:off x="8441264" y="2741877"/>
            <a:ext cx="1032935" cy="510645"/>
          </a:xfrm>
          <a:prstGeom prst="flowChartOnlineStorag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Acțiune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75" b="21546"/>
          <a:stretch/>
        </p:blipFill>
        <p:spPr>
          <a:xfrm>
            <a:off x="186268" y="-3612"/>
            <a:ext cx="7772400" cy="54624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56" name="Google Shape;256;p24"/>
          <p:cNvSpPr txBox="1">
            <a:spLocks noGrp="1"/>
          </p:cNvSpPr>
          <p:nvPr>
            <p:ph type="title" idx="4294967295"/>
          </p:nvPr>
        </p:nvSpPr>
        <p:spPr>
          <a:xfrm>
            <a:off x="4072468" y="4456928"/>
            <a:ext cx="711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hu-HU"/>
              <a:t>Să nu stăm invers pe cal!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zappan">
  <a:themeElements>
    <a:clrScheme name="Szappa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Szélesvásznú</PresentationFormat>
  <Paragraphs>150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Arimo</vt:lpstr>
      <vt:lpstr>Century Gothic</vt:lpstr>
      <vt:lpstr>Calibri</vt:lpstr>
      <vt:lpstr>Arial</vt:lpstr>
      <vt:lpstr>Szappan</vt:lpstr>
      <vt:lpstr>O-IKT SETI  ROHU 161</vt:lpstr>
      <vt:lpstr>Management nonprofit</vt:lpstr>
      <vt:lpstr>Ce vor să realizeze ONG-urile?</vt:lpstr>
      <vt:lpstr>Cui vrem să trimitem aceste informații?</vt:lpstr>
      <vt:lpstr>Care este exact activitatea noastră?</vt:lpstr>
      <vt:lpstr>Planificarea implementării</vt:lpstr>
      <vt:lpstr>La ce sunt cel mai bun?</vt:lpstr>
      <vt:lpstr>La ce sunt cel mai bun?</vt:lpstr>
      <vt:lpstr>Să nu stăm invers pe cal!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Mulțumesc pentru atenție!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O-IKT SETI  ROHU 161</dc:title>
  <cp:lastModifiedBy>ASUS-PC</cp:lastModifiedBy>
  <cp:revision>1</cp:revision>
  <dcterms:modified xsi:type="dcterms:W3CDTF">2020-01-29T14:40:16Z</dcterms:modified>
</cp:coreProperties>
</file>